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7" r:id="rId2"/>
    <p:sldId id="265" r:id="rId3"/>
    <p:sldId id="268" r:id="rId4"/>
    <p:sldId id="286" r:id="rId5"/>
    <p:sldId id="273" r:id="rId6"/>
    <p:sldId id="295" r:id="rId7"/>
    <p:sldId id="287" r:id="rId8"/>
    <p:sldId id="294" r:id="rId9"/>
    <p:sldId id="293" r:id="rId10"/>
    <p:sldId id="292" r:id="rId11"/>
    <p:sldId id="291" r:id="rId12"/>
    <p:sldId id="290" r:id="rId13"/>
    <p:sldId id="289" r:id="rId14"/>
    <p:sldId id="278" r:id="rId15"/>
    <p:sldId id="279" r:id="rId16"/>
    <p:sldId id="280" r:id="rId17"/>
    <p:sldId id="272" r:id="rId18"/>
    <p:sldId id="276" r:id="rId19"/>
    <p:sldId id="277" r:id="rId20"/>
    <p:sldId id="271" r:id="rId21"/>
    <p:sldId id="284" r:id="rId22"/>
    <p:sldId id="285" r:id="rId23"/>
    <p:sldId id="275" r:id="rId24"/>
    <p:sldId id="281" r:id="rId25"/>
    <p:sldId id="283" r:id="rId26"/>
    <p:sldId id="282" r:id="rId27"/>
    <p:sldId id="274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9D49"/>
    <a:srgbClr val="28313E"/>
    <a:srgbClr val="093974"/>
    <a:srgbClr val="171819"/>
    <a:srgbClr val="0B5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01" autoAdjust="0"/>
  </p:normalViewPr>
  <p:slideViewPr>
    <p:cSldViewPr snapToGrid="0" snapToObjects="1">
      <p:cViewPr varScale="1">
        <p:scale>
          <a:sx n="83" d="100"/>
          <a:sy n="83" d="100"/>
        </p:scale>
        <p:origin x="84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bg>
      <p:bgPr>
        <a:solidFill>
          <a:srgbClr val="283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1206500"/>
            <a:ext cx="6978650" cy="2057400"/>
          </a:xfrm>
        </p:spPr>
        <p:txBody>
          <a:bodyPr>
            <a:noAutofit/>
          </a:bodyPr>
          <a:lstStyle>
            <a:lvl1pPr>
              <a:defRPr sz="6600" b="1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5850" y="4044950"/>
            <a:ext cx="6978650" cy="1733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6500" y="3600450"/>
            <a:ext cx="1689100" cy="88900"/>
          </a:xfrm>
          <a:prstGeom prst="rect">
            <a:avLst/>
          </a:prstGeom>
          <a:solidFill>
            <a:srgbClr val="0B5BA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5995986"/>
            <a:ext cx="2279650" cy="5699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206500" y="3600450"/>
            <a:ext cx="1689100" cy="88900"/>
          </a:xfrm>
          <a:prstGeom prst="rect">
            <a:avLst/>
          </a:prstGeom>
          <a:solidFill>
            <a:srgbClr val="0B5BA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5995986"/>
            <a:ext cx="2279650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7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Pr>
        <a:solidFill>
          <a:srgbClr val="283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851400"/>
            <a:ext cx="9144000" cy="2006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2540000"/>
            <a:ext cx="6978650" cy="2057400"/>
          </a:xfrm>
        </p:spPr>
        <p:txBody>
          <a:bodyPr>
            <a:noAutofit/>
          </a:bodyPr>
          <a:lstStyle>
            <a:lvl1pPr>
              <a:defRPr sz="6600"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5850" y="5117306"/>
            <a:ext cx="6978650" cy="642143"/>
          </a:xfrm>
        </p:spPr>
        <p:txBody>
          <a:bodyPr/>
          <a:lstStyle>
            <a:lvl1pPr>
              <a:defRPr>
                <a:solidFill>
                  <a:srgbClr val="17181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logo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6015037"/>
            <a:ext cx="2279650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7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838200"/>
            <a:ext cx="6978650" cy="2057400"/>
          </a:xfrm>
        </p:spPr>
        <p:txBody>
          <a:bodyPr>
            <a:noAutofit/>
          </a:bodyPr>
          <a:lstStyle>
            <a:lvl1pPr>
              <a:defRPr sz="6600"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5850" y="4044950"/>
            <a:ext cx="6978650" cy="1733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5995986"/>
            <a:ext cx="2279650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46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574800"/>
            <a:ext cx="3924300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9950" y="1581150"/>
            <a:ext cx="3924300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4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bg>
      <p:bgPr>
        <a:solidFill>
          <a:srgbClr val="0B5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51400"/>
            <a:ext cx="9144000" cy="2006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2540000"/>
            <a:ext cx="6978650" cy="2057400"/>
          </a:xfrm>
        </p:spPr>
        <p:txBody>
          <a:bodyPr>
            <a:noAutofit/>
          </a:bodyPr>
          <a:lstStyle>
            <a:lvl1pPr>
              <a:defRPr sz="6600" b="1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5850" y="5117306"/>
            <a:ext cx="6978650" cy="642143"/>
          </a:xfrm>
        </p:spPr>
        <p:txBody>
          <a:bodyPr/>
          <a:lstStyle>
            <a:lvl1pPr>
              <a:defRPr>
                <a:solidFill>
                  <a:srgbClr val="17181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6015037"/>
            <a:ext cx="2279650" cy="5699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851400"/>
            <a:ext cx="9144000" cy="2006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6015037"/>
            <a:ext cx="2279650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3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bg>
      <p:bgPr>
        <a:solidFill>
          <a:srgbClr val="283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51400"/>
            <a:ext cx="9144000" cy="2006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2540000"/>
            <a:ext cx="6978650" cy="2057400"/>
          </a:xfrm>
        </p:spPr>
        <p:txBody>
          <a:bodyPr>
            <a:noAutofit/>
          </a:bodyPr>
          <a:lstStyle>
            <a:lvl1pPr>
              <a:defRPr sz="6600" b="1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5850" y="5117306"/>
            <a:ext cx="6978650" cy="642143"/>
          </a:xfrm>
        </p:spPr>
        <p:txBody>
          <a:bodyPr/>
          <a:lstStyle>
            <a:lvl1pPr>
              <a:defRPr>
                <a:solidFill>
                  <a:srgbClr val="17181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6015037"/>
            <a:ext cx="2279650" cy="5699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851400"/>
            <a:ext cx="9144000" cy="2006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6015037"/>
            <a:ext cx="2279650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7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838200"/>
            <a:ext cx="6978650" cy="2057400"/>
          </a:xfrm>
        </p:spPr>
        <p:txBody>
          <a:bodyPr>
            <a:noAutofit/>
          </a:bodyPr>
          <a:lstStyle>
            <a:lvl1pPr>
              <a:defRPr sz="6600" b="1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5850" y="4044950"/>
            <a:ext cx="6978650" cy="1733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5995986"/>
            <a:ext cx="2279650" cy="569913"/>
          </a:xfrm>
          <a:prstGeom prst="rect">
            <a:avLst/>
          </a:prstGeom>
        </p:spPr>
      </p:pic>
      <p:pic>
        <p:nvPicPr>
          <p:cNvPr id="5" name="Picture 4" descr="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5995986"/>
            <a:ext cx="2279650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4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5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574800"/>
            <a:ext cx="3924300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9950" y="1581150"/>
            <a:ext cx="3924300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4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bg>
      <p:bgPr>
        <a:solidFill>
          <a:srgbClr val="0B5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1206500"/>
            <a:ext cx="6978650" cy="2057400"/>
          </a:xfrm>
        </p:spPr>
        <p:txBody>
          <a:bodyPr>
            <a:noAutofit/>
          </a:bodyPr>
          <a:lstStyle>
            <a:lvl1pPr>
              <a:defRPr sz="6600"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5850" y="4044950"/>
            <a:ext cx="6978650" cy="1733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06500" y="3600450"/>
            <a:ext cx="1689100" cy="88900"/>
          </a:xfrm>
          <a:prstGeom prst="rect">
            <a:avLst/>
          </a:prstGeom>
          <a:solidFill>
            <a:srgbClr val="17181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5995986"/>
            <a:ext cx="2279650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6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rgbClr val="283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1206500"/>
            <a:ext cx="6978650" cy="2057400"/>
          </a:xfrm>
        </p:spPr>
        <p:txBody>
          <a:bodyPr>
            <a:noAutofit/>
          </a:bodyPr>
          <a:lstStyle>
            <a:lvl1pPr>
              <a:defRPr sz="6600"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5850" y="4044950"/>
            <a:ext cx="6978650" cy="1733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06500" y="3600450"/>
            <a:ext cx="1689100" cy="88900"/>
          </a:xfrm>
          <a:prstGeom prst="rect">
            <a:avLst/>
          </a:prstGeom>
          <a:solidFill>
            <a:srgbClr val="0B5BA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5995986"/>
            <a:ext cx="2279650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7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rgbClr val="0B5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851400"/>
            <a:ext cx="9144000" cy="2006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2540000"/>
            <a:ext cx="6978650" cy="2057400"/>
          </a:xfrm>
        </p:spPr>
        <p:txBody>
          <a:bodyPr>
            <a:noAutofit/>
          </a:bodyPr>
          <a:lstStyle>
            <a:lvl1pPr>
              <a:defRPr sz="6600"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85850" y="5117306"/>
            <a:ext cx="6978650" cy="642143"/>
          </a:xfrm>
        </p:spPr>
        <p:txBody>
          <a:bodyPr/>
          <a:lstStyle>
            <a:lvl1pPr>
              <a:defRPr>
                <a:solidFill>
                  <a:srgbClr val="17181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logo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6015037"/>
            <a:ext cx="2279650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3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100" y="579438"/>
            <a:ext cx="8058150" cy="7413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100" y="1574800"/>
            <a:ext cx="8058150" cy="447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Slide Content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0B5BA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_colo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6210300"/>
            <a:ext cx="1828800" cy="4572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0B5BA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_colo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6210300"/>
            <a:ext cx="1828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66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59" r:id="rId7"/>
    <p:sldLayoutId id="2147483660" r:id="rId8"/>
    <p:sldLayoutId id="2147483661" r:id="rId9"/>
    <p:sldLayoutId id="2147483663" r:id="rId10"/>
    <p:sldLayoutId id="2147483662" r:id="rId11"/>
    <p:sldLayoutId id="214748365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rgbClr val="171819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17181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agle.northwestu.edu/academics/church-partnership/internship-and-practicum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ppadmissions@northwestu.edu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ppadvising@northwestu.edu" TargetMode="External"/><Relationship Id="rId2" Type="http://schemas.openxmlformats.org/officeDocument/2006/relationships/hyperlink" Target="mailto:cppadmissions@northwestu.edu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orthwestu.edu/cpp/apply" TargetMode="External"/><Relationship Id="rId5" Type="http://schemas.openxmlformats.org/officeDocument/2006/relationships/hyperlink" Target="mailto:sharon.jones@northwestu.edu" TargetMode="External"/><Relationship Id="rId4" Type="http://schemas.openxmlformats.org/officeDocument/2006/relationships/hyperlink" Target="mailto:cppfinancialservices@northwest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www.youtube.com/watch?v=i85akUW6cbA&amp;feature=youtu.b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fsa.ed.gov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PPFinancialServices@northwestu.edu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ffuwyJZTQQ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ffuwyJZTQQ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46"/>
            <a:ext cx="9144000" cy="5488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4" y="1511300"/>
            <a:ext cx="8053754" cy="2057400"/>
          </a:xfrm>
        </p:spPr>
        <p:txBody>
          <a:bodyPr/>
          <a:lstStyle/>
          <a:p>
            <a:pPr algn="ctr"/>
            <a:r>
              <a:rPr lang="en-US" dirty="0" smtClean="0"/>
              <a:t>New Partner Orientation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2320" y="5497390"/>
            <a:ext cx="6978650" cy="1272687"/>
          </a:xfrm>
        </p:spPr>
        <p:txBody>
          <a:bodyPr>
            <a:normAutofit/>
          </a:bodyPr>
          <a:lstStyle/>
          <a:p>
            <a:r>
              <a:rPr lang="en-US" dirty="0" smtClean="0"/>
              <a:t>HSC 104</a:t>
            </a:r>
            <a:br>
              <a:rPr lang="en-US" dirty="0" smtClean="0"/>
            </a:br>
            <a:r>
              <a:rPr lang="en-US" dirty="0" smtClean="0"/>
              <a:t>1-3pm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Inquiry</a:t>
            </a:r>
          </a:p>
          <a:p>
            <a:r>
              <a:rPr lang="en-US" dirty="0"/>
              <a:t>	Relationship building</a:t>
            </a:r>
          </a:p>
          <a:p>
            <a:r>
              <a:rPr lang="en-US" dirty="0"/>
              <a:t>	Benefits of program</a:t>
            </a:r>
          </a:p>
          <a:p>
            <a:r>
              <a:rPr lang="en-US" b="1" dirty="0"/>
              <a:t>Applicant to NU </a:t>
            </a:r>
            <a:r>
              <a:rPr lang="en-US" dirty="0"/>
              <a:t>(communication will come from NU)</a:t>
            </a:r>
          </a:p>
          <a:p>
            <a:r>
              <a:rPr lang="en-US" dirty="0"/>
              <a:t>	Missing items</a:t>
            </a:r>
          </a:p>
          <a:p>
            <a:r>
              <a:rPr lang="en-US" dirty="0"/>
              <a:t>	Apply for financial aid </a:t>
            </a:r>
          </a:p>
          <a:p>
            <a:r>
              <a:rPr lang="en-US" b="1" dirty="0"/>
              <a:t>Admitted</a:t>
            </a:r>
            <a:r>
              <a:rPr lang="en-US" dirty="0"/>
              <a:t> (communication will come from NU)</a:t>
            </a:r>
          </a:p>
          <a:p>
            <a:r>
              <a:rPr lang="en-US" dirty="0"/>
              <a:t>	Complete pre-registration</a:t>
            </a:r>
          </a:p>
          <a:p>
            <a:r>
              <a:rPr lang="en-US" dirty="0"/>
              <a:t>	Register for courses</a:t>
            </a:r>
          </a:p>
          <a:p>
            <a:r>
              <a:rPr lang="en-US" dirty="0"/>
              <a:t>	Financial plan in 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0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Tracking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goal?</a:t>
            </a:r>
          </a:p>
          <a:p>
            <a:r>
              <a:rPr lang="en-US" dirty="0"/>
              <a:t>What is the next step?</a:t>
            </a:r>
          </a:p>
          <a:p>
            <a:r>
              <a:rPr lang="en-US" dirty="0"/>
              <a:t>Is the student academically qualified?</a:t>
            </a:r>
          </a:p>
          <a:p>
            <a:r>
              <a:rPr lang="en-US" dirty="0"/>
              <a:t>Is the student financially prepared?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8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 for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Orientation</a:t>
            </a:r>
          </a:p>
          <a:p>
            <a:endParaRPr lang="en-US" dirty="0"/>
          </a:p>
          <a:p>
            <a:r>
              <a:rPr lang="en-US" dirty="0"/>
              <a:t>First week of courses</a:t>
            </a:r>
          </a:p>
          <a:p>
            <a:endParaRPr lang="en-US" dirty="0"/>
          </a:p>
          <a:p>
            <a:r>
              <a:rPr lang="en-US" dirty="0"/>
              <a:t>First session</a:t>
            </a:r>
          </a:p>
          <a:p>
            <a:endParaRPr lang="en-US" dirty="0"/>
          </a:p>
          <a:p>
            <a:r>
              <a:rPr lang="en-US" dirty="0"/>
              <a:t>First semester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8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Identify your internship’s niche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 a pitch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does the student value?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Money talk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Leverage influential voices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Try not to take “no” personally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Celebrate the wins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4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Up Internship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Submit</a:t>
            </a:r>
          </a:p>
          <a:p>
            <a:pPr lvl="0"/>
            <a:r>
              <a:rPr lang="en-US" dirty="0" smtClean="0"/>
              <a:t>1. Intern Application</a:t>
            </a:r>
          </a:p>
          <a:p>
            <a:pPr lvl="0"/>
            <a:r>
              <a:rPr lang="en-US" dirty="0" smtClean="0"/>
              <a:t>2. Intern Overview / Weekly Schedule</a:t>
            </a:r>
          </a:p>
          <a:p>
            <a:pPr lvl="0"/>
            <a:r>
              <a:rPr lang="en-US" dirty="0" smtClean="0"/>
              <a:t>3. Practicum Syllabus Worksheet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700" dirty="0" smtClean="0"/>
              <a:t>How NU awards credit for your internship</a:t>
            </a:r>
          </a:p>
          <a:p>
            <a:pPr lvl="0"/>
            <a:endParaRPr lang="en-US" dirty="0" smtClean="0"/>
          </a:p>
          <a:p>
            <a:r>
              <a:rPr lang="en-US" dirty="0">
                <a:hlinkClick r:id="rId2"/>
              </a:rPr>
              <a:t>Eagle </a:t>
            </a:r>
            <a:r>
              <a:rPr lang="en-US" dirty="0" smtClean="0">
                <a:hlinkClick r:id="rId2"/>
              </a:rPr>
              <a:t>Page</a:t>
            </a:r>
            <a:r>
              <a:rPr lang="en-US" dirty="0" smtClean="0"/>
              <a:t> – Templates and Examples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Up Internship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6100" y="1715190"/>
          <a:ext cx="8058150" cy="4189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7427">
                  <a:extLst>
                    <a:ext uri="{9D8B030D-6E8A-4147-A177-3AD203B41FA5}">
                      <a16:colId xmlns:a16="http://schemas.microsoft.com/office/drawing/2014/main" val="3168116422"/>
                    </a:ext>
                  </a:extLst>
                </a:gridCol>
                <a:gridCol w="981131">
                  <a:extLst>
                    <a:ext uri="{9D8B030D-6E8A-4147-A177-3AD203B41FA5}">
                      <a16:colId xmlns:a16="http://schemas.microsoft.com/office/drawing/2014/main" val="2040645749"/>
                    </a:ext>
                  </a:extLst>
                </a:gridCol>
                <a:gridCol w="1098678">
                  <a:extLst>
                    <a:ext uri="{9D8B030D-6E8A-4147-A177-3AD203B41FA5}">
                      <a16:colId xmlns:a16="http://schemas.microsoft.com/office/drawing/2014/main" val="4129556405"/>
                    </a:ext>
                  </a:extLst>
                </a:gridCol>
                <a:gridCol w="994126">
                  <a:extLst>
                    <a:ext uri="{9D8B030D-6E8A-4147-A177-3AD203B41FA5}">
                      <a16:colId xmlns:a16="http://schemas.microsoft.com/office/drawing/2014/main" val="388579083"/>
                    </a:ext>
                  </a:extLst>
                </a:gridCol>
                <a:gridCol w="1046697">
                  <a:extLst>
                    <a:ext uri="{9D8B030D-6E8A-4147-A177-3AD203B41FA5}">
                      <a16:colId xmlns:a16="http://schemas.microsoft.com/office/drawing/2014/main" val="3404695309"/>
                    </a:ext>
                  </a:extLst>
                </a:gridCol>
                <a:gridCol w="1046697">
                  <a:extLst>
                    <a:ext uri="{9D8B030D-6E8A-4147-A177-3AD203B41FA5}">
                      <a16:colId xmlns:a16="http://schemas.microsoft.com/office/drawing/2014/main" val="3667389125"/>
                    </a:ext>
                  </a:extLst>
                </a:gridCol>
                <a:gridCol w="1046697">
                  <a:extLst>
                    <a:ext uri="{9D8B030D-6E8A-4147-A177-3AD203B41FA5}">
                      <a16:colId xmlns:a16="http://schemas.microsoft.com/office/drawing/2014/main" val="581792087"/>
                    </a:ext>
                  </a:extLst>
                </a:gridCol>
                <a:gridCol w="1046697">
                  <a:extLst>
                    <a:ext uri="{9D8B030D-6E8A-4147-A177-3AD203B41FA5}">
                      <a16:colId xmlns:a16="http://schemas.microsoft.com/office/drawing/2014/main" val="228751604"/>
                    </a:ext>
                  </a:extLst>
                </a:gridCol>
              </a:tblGrid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Time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Monday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Tuesday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Wednesday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Thursday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Friday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Saturday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Sunday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302736513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6:00 – 7:00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16035429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7:00 – 8:00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367455574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8:00 – 8:30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1993151398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8:30 – 9:00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211487179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9:00 – 9:30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222667324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9:30 – 10:00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365042325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10:00 – 10:30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38860014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10:30 – 11:00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2102836148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11:00 – 11:30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1398899439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11:30 – 12:00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3066076058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12:00 – 12:30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Lunch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Lunch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Lunch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Lunch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Lunch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Lunch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Lunch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1539144347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12:30 – 1:00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Lunch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Lunch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Lunch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Lunch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Lunch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Lunch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Lunch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410422888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1:00 – 1:30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192911756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1:30 – 2:00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130649518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2:00 – 2:30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2494735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2:30 – 3:00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214871962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3:00 – 3:30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21648401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3:30 – 4:00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4054818068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4:00 – 4:30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63358153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4:30 – 5:00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274679922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5:00 – 5:30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2750379227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5:30 – 6:00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585194089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6:00 – 6:30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530936689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6:30 – 7:00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2153156242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7:00 – later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3859200219"/>
                  </a:ext>
                </a:extLst>
              </a:tr>
              <a:tr h="184294"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Study Time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tc>
                  <a:txBody>
                    <a:bodyPr/>
                    <a:lstStyle/>
                    <a:p>
                      <a:pPr marL="0" marR="76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7" marR="8860" marT="2363" marB="0"/>
                </a:tc>
                <a:extLst>
                  <a:ext uri="{0D108BD9-81ED-4DB2-BD59-A6C34878D82A}">
                    <a16:rowId xmlns:a16="http://schemas.microsoft.com/office/drawing/2014/main" val="4123051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9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119" y="266583"/>
            <a:ext cx="5573949" cy="65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Enrollment Process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099"/>
          <a:stretch/>
        </p:blipFill>
        <p:spPr>
          <a:xfrm>
            <a:off x="1313740" y="1233251"/>
            <a:ext cx="5581588" cy="562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Enrollment Process Overview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9379" y="1330448"/>
            <a:ext cx="86673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Definitions</a:t>
            </a:r>
            <a:endParaRPr lang="en-US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Re-entry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has not attended NU in the last six months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Acceptance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Regular	     	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2.5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higher GPA (college and/or high school)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Conditional	      	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Unofficial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transcripts (enrollment limited to one semester until </a:t>
            </a:r>
            <a:r>
              <a:rPr lang="en-US" sz="14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officials are received)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Success Strategies  	2.0 to 2.49 GPA (see below) 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Denied		      	Below 2.0 GPA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pPr marL="1371600" marR="0" indent="-137160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Success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Strategy - Student must submit a 200-word essay petition explaining why he/she did not do well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previously and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and why it will be different this time.  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pPr marL="1371600" marR="0" indent="-13716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petition to </a:t>
            </a:r>
            <a:r>
              <a:rPr lang="en-US" sz="14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cppadmissions@northwestu.edu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copy the Coordinator.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 Applications 	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considered after deadline if these items are </a:t>
            </a:r>
            <a:r>
              <a:rPr lang="en-US" sz="14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included at the time of application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	   Application 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	   Transcripts from </a:t>
            </a:r>
            <a:r>
              <a:rPr lang="en-US" sz="14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College, High School, AP, Concurrent Credit, Running Start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	   GPA Petition and Criminal Offense Explanation, if appropriate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	   FAFSA submitted with NU School Code 003783  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92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Enrollment Process 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821" y="1500937"/>
            <a:ext cx="9066179" cy="4290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Contacts</a:t>
            </a:r>
            <a:endParaRPr lang="en-US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4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        </a:t>
            </a:r>
            <a:r>
              <a:rPr lang="en-US" sz="14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	 		</a:t>
            </a:r>
            <a:r>
              <a:rPr lang="en-US" sz="14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 of Question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Admissions		</a:t>
            </a:r>
            <a:r>
              <a:rPr lang="en-US" sz="1400" u="sng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cppadmissions@northwestu.edu</a:t>
            </a:r>
            <a:r>
              <a:rPr lang="en-US" sz="1400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admission documents and questions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Advising		</a:t>
            </a:r>
            <a:r>
              <a:rPr lang="en-US" sz="1400" u="sng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cppadvising@northwestu.edu</a:t>
            </a:r>
            <a:r>
              <a:rPr lang="en-US" sz="14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	</a:t>
            </a:r>
            <a:r>
              <a:rPr lang="en-US" sz="1400" dirty="0" smtClean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advising </a:t>
            </a:r>
            <a:r>
              <a:rPr lang="en-US" sz="14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course selection 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 Services	</a:t>
            </a:r>
            <a:r>
              <a:rPr lang="en-US" sz="1400" u="sng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cppfinancialservices@northwestu.edu</a:t>
            </a:r>
            <a:r>
              <a:rPr lang="en-US" sz="14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	financial aid, student accounts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Support	</a:t>
            </a:r>
            <a:r>
              <a:rPr lang="en-US" sz="14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cppadvising@northwestu.edu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student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services, add, drop, withdraw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dirty="0">
                <a:solidFill>
                  <a:srgbClr val="9966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 Benefits		</a:t>
            </a:r>
            <a:r>
              <a:rPr lang="en-US" sz="1400" u="sng" dirty="0">
                <a:solidFill>
                  <a:srgbClr val="9966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sharon.jones@northwestu.edu</a:t>
            </a:r>
            <a:r>
              <a:rPr lang="en-US" sz="1400" dirty="0">
                <a:solidFill>
                  <a:srgbClr val="9966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1400" dirty="0" smtClean="0">
                <a:solidFill>
                  <a:srgbClr val="9966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coordination </a:t>
            </a:r>
            <a:r>
              <a:rPr lang="en-US" sz="1400" dirty="0">
                <a:solidFill>
                  <a:srgbClr val="9966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military benefits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           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en-US" sz="14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Transcripts to: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205"/>
              </a:lnSpc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Northwest University, CPP Admissions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US" sz="1400" dirty="0" smtClean="0">
              <a:latin typeface="Helvetica 55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205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Box 579, Kirkland, WA 98083-0579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rgbClr val="000000"/>
              </a:solidFill>
              <a:latin typeface="Helvetica 55 Roman"/>
              <a:ea typeface="Calibri" panose="020F0502020204030204" pitchFamily="34" charset="0"/>
              <a:cs typeface="Helvetica 55 Roman"/>
            </a:endParaRPr>
          </a:p>
          <a:p>
            <a:pPr algn="r">
              <a:lnSpc>
                <a:spcPts val="1205"/>
              </a:lnSpc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Phone - 425.889.7789</a:t>
            </a:r>
            <a:endParaRPr lang="en-US" sz="1400" dirty="0">
              <a:latin typeface="Helvetica 55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205"/>
              </a:lnSpc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 - 425.803.3059</a:t>
            </a:r>
            <a:endParaRPr lang="en-US" sz="1400" dirty="0">
              <a:latin typeface="Helvetica 55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r">
              <a:lnSpc>
                <a:spcPct val="115000"/>
              </a:lnSpc>
            </a:pPr>
            <a:r>
              <a:rPr lang="en-US" sz="1400" b="1" dirty="0">
                <a:solidFill>
                  <a:srgbClr val="000000"/>
                </a:solidFill>
                <a:latin typeface="Helvetica Neue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r">
              <a:lnSpc>
                <a:spcPct val="115000"/>
              </a:lnSpc>
            </a:pPr>
            <a:r>
              <a:rPr lang="en-US" sz="1400" b="1" dirty="0">
                <a:solidFill>
                  <a:srgbClr val="000000"/>
                </a:solidFill>
                <a:latin typeface="Helvetica Neue"/>
                <a:ea typeface="Calibri" panose="020F0502020204030204" pitchFamily="34" charset="0"/>
                <a:cs typeface="Arial" panose="020B0604020202020204" pitchFamily="34" charset="0"/>
              </a:rPr>
              <a:t>Admissions Email: </a:t>
            </a: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cppadmissions@northwestu.edu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r">
              <a:lnSpc>
                <a:spcPct val="115000"/>
              </a:lnSpc>
            </a:pPr>
            <a:r>
              <a:rPr lang="en-US" sz="1400" b="1" dirty="0">
                <a:solidFill>
                  <a:srgbClr val="000000"/>
                </a:solidFill>
                <a:latin typeface="Helvetica Neue"/>
                <a:ea typeface="Calibri" panose="020F0502020204030204" pitchFamily="34" charset="0"/>
                <a:cs typeface="Arial" panose="020B0604020202020204" pitchFamily="34" charset="0"/>
              </a:rPr>
              <a:t>Application Link: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https://www.northwestu.edu/cpp/apply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SFCI Video</a:t>
            </a:r>
            <a:endParaRPr lang="en-US" dirty="0"/>
          </a:p>
        </p:txBody>
      </p:sp>
      <p:pic>
        <p:nvPicPr>
          <p:cNvPr id="4" name="Content Placeholder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3626" y="1574800"/>
            <a:ext cx="7923097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Aid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Federal Application for Federal Student Aid</a:t>
            </a:r>
          </a:p>
          <a:p>
            <a:pPr lvl="0"/>
            <a:r>
              <a:rPr lang="en-US" dirty="0"/>
              <a:t>	</a:t>
            </a:r>
            <a:r>
              <a:rPr lang="en-US" dirty="0">
                <a:hlinkClick r:id="rId2"/>
              </a:rPr>
              <a:t>www.fafsa.ed.gov</a:t>
            </a:r>
            <a:endParaRPr lang="en-US" dirty="0"/>
          </a:p>
          <a:p>
            <a:pPr lvl="0"/>
            <a:r>
              <a:rPr lang="en-US" dirty="0"/>
              <a:t>	</a:t>
            </a:r>
          </a:p>
          <a:p>
            <a:pPr lvl="0"/>
            <a:r>
              <a:rPr lang="en-US" dirty="0"/>
              <a:t>Determines eligibility for:</a:t>
            </a:r>
            <a:br>
              <a:rPr lang="en-US" dirty="0"/>
            </a:br>
            <a:r>
              <a:rPr lang="en-US" dirty="0"/>
              <a:t>	Federal PELL grant</a:t>
            </a:r>
          </a:p>
          <a:p>
            <a:pPr lvl="0"/>
            <a:r>
              <a:rPr lang="en-US" dirty="0"/>
              <a:t>	Federal Student Loans (Subsidized and 	Unsubsidized)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Accounts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Account information is available on the Eagle page for the student to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	Statements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	Running Balances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	1098 T information by February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	Payments can be made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Account must be Paid In Full each term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Services Contact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CPPFinancialServices@northwestu.edu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Erika Dull, Financial Services Counselor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 Coaching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NU </a:t>
            </a:r>
            <a:r>
              <a:rPr lang="en-US" sz="2200" b="1" dirty="0" smtClean="0">
                <a:solidFill>
                  <a:schemeClr val="bg1"/>
                </a:solidFill>
              </a:rPr>
              <a:t>Online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b="1" dirty="0" err="1" smtClean="0">
                <a:solidFill>
                  <a:schemeClr val="bg1"/>
                </a:solidFill>
              </a:rPr>
              <a:t>Smarthinking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– Tutoring &amp; Writing </a:t>
            </a:r>
            <a:r>
              <a:rPr lang="en-US" sz="2200" dirty="0" smtClean="0">
                <a:solidFill>
                  <a:schemeClr val="bg1"/>
                </a:solidFill>
              </a:rPr>
              <a:t>Center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>NU </a:t>
            </a:r>
            <a:r>
              <a:rPr lang="en-US" sz="2200" b="1" dirty="0">
                <a:solidFill>
                  <a:schemeClr val="bg1"/>
                </a:solidFill>
              </a:rPr>
              <a:t>Library </a:t>
            </a:r>
            <a:r>
              <a:rPr lang="en-US" sz="2200" dirty="0">
                <a:solidFill>
                  <a:schemeClr val="bg1"/>
                </a:solidFill>
              </a:rPr>
              <a:t>– Reference &amp; Research </a:t>
            </a:r>
            <a:r>
              <a:rPr lang="en-US" sz="2200" dirty="0" smtClean="0">
                <a:solidFill>
                  <a:schemeClr val="bg1"/>
                </a:solidFill>
              </a:rPr>
              <a:t>Help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Academic Helps Videos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Study Skill </a:t>
            </a:r>
            <a:r>
              <a:rPr lang="en-US" sz="2200" dirty="0">
                <a:solidFill>
                  <a:schemeClr val="bg1"/>
                </a:solidFill>
                <a:hlinkClick r:id="rId2"/>
              </a:rPr>
              <a:t>Videos</a:t>
            </a:r>
            <a:endParaRPr lang="en-US" sz="2200" dirty="0">
              <a:solidFill>
                <a:schemeClr val="bg1"/>
              </a:solidFill>
            </a:endParaRP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Student Time Management Videos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Writing Help </a:t>
            </a:r>
            <a:r>
              <a:rPr lang="en-US" sz="2200" dirty="0" smtClean="0">
                <a:solidFill>
                  <a:schemeClr val="bg1"/>
                </a:solidFill>
              </a:rPr>
              <a:t>Videos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Grade and Assignment Checks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 Coaching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May-August</a:t>
            </a:r>
            <a:r>
              <a:rPr lang="en-US" dirty="0" smtClean="0"/>
              <a:t> </a:t>
            </a:r>
            <a:r>
              <a:rPr lang="en-US" dirty="0"/>
              <a:t>– CPP Academic Standards 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2.5 minimum GPA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2.0 Success Strategy </a:t>
            </a:r>
            <a:r>
              <a:rPr lang="en-US" dirty="0" smtClean="0">
                <a:solidFill>
                  <a:schemeClr val="bg1"/>
                </a:solidFill>
              </a:rPr>
              <a:t>Acceptance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b="1" dirty="0"/>
              <a:t>August</a:t>
            </a:r>
            <a:r>
              <a:rPr lang="en-US" dirty="0"/>
              <a:t> – Student Orientation 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Weekly Intern Schedule 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First Day of Class </a:t>
            </a:r>
            <a:r>
              <a:rPr lang="en-US" dirty="0" smtClean="0">
                <a:solidFill>
                  <a:schemeClr val="bg1"/>
                </a:solidFill>
              </a:rPr>
              <a:t>Checklist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September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Academic Coaching Center Kickoff 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Academic Planner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to use NU Online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to use </a:t>
            </a:r>
            <a:r>
              <a:rPr lang="en-US" dirty="0" err="1">
                <a:solidFill>
                  <a:schemeClr val="bg1"/>
                </a:solidFill>
              </a:rPr>
              <a:t>Smarthinking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to use NU </a:t>
            </a:r>
            <a:r>
              <a:rPr lang="en-US" dirty="0" smtClean="0">
                <a:solidFill>
                  <a:schemeClr val="bg1"/>
                </a:solidFill>
              </a:rPr>
              <a:t>Library</a:t>
            </a:r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 Coaching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Every Session </a:t>
            </a:r>
            <a:r>
              <a:rPr lang="en-US" sz="2200" dirty="0">
                <a:solidFill>
                  <a:schemeClr val="bg1"/>
                </a:solidFill>
              </a:rPr>
              <a:t>– Grade Check Letters (</a:t>
            </a:r>
            <a:r>
              <a:rPr lang="en-US" sz="2200" dirty="0" smtClean="0">
                <a:solidFill>
                  <a:schemeClr val="bg1"/>
                </a:solidFill>
              </a:rPr>
              <a:t>Weeks </a:t>
            </a:r>
            <a:r>
              <a:rPr lang="en-US" sz="2200" dirty="0">
                <a:solidFill>
                  <a:schemeClr val="bg1"/>
                </a:solidFill>
              </a:rPr>
              <a:t>1, 3, 5)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Drop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Withdrawal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Administrative Drop/Withdrawal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Failing a Class (Consequences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May</a:t>
            </a:r>
            <a:r>
              <a:rPr lang="en-US" sz="2200" dirty="0">
                <a:solidFill>
                  <a:schemeClr val="bg1"/>
                </a:solidFill>
              </a:rPr>
              <a:t> – Partner Academic Assessment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Partner Overall GPA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Percentage of “Grade Check Letter” Students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Withdrawal/Failure Percentage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 Coaching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NU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Smarthinking</a:t>
            </a:r>
            <a:r>
              <a:rPr lang="en-US" dirty="0">
                <a:solidFill>
                  <a:schemeClr val="bg1"/>
                </a:solidFill>
              </a:rPr>
              <a:t> – Tutoring &amp; Writing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NU Library – Reference &amp; Research Help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Academic Helps Videos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Study Skill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Videos</a:t>
            </a:r>
            <a:endParaRPr lang="en-US" dirty="0">
              <a:solidFill>
                <a:schemeClr val="bg1"/>
              </a:solidFill>
            </a:endParaRP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Student Time Management Videos</a:t>
            </a:r>
          </a:p>
          <a:p>
            <a:pPr marL="92583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Writing Help Videos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Grade and Assignment Checks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Questions for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3-5pm</a:t>
            </a:r>
            <a:r>
              <a:rPr lang="en-US" sz="2400" dirty="0" smtClean="0"/>
              <a:t> Optional Drop In Meetings with NU Offices/Free Time</a:t>
            </a:r>
          </a:p>
          <a:p>
            <a:endParaRPr lang="en-US" sz="2400" dirty="0" smtClean="0"/>
          </a:p>
          <a:p>
            <a:r>
              <a:rPr lang="en-US" sz="2400" dirty="0" smtClean="0"/>
              <a:t>CPP </a:t>
            </a:r>
            <a:r>
              <a:rPr lang="en-US" sz="2400" dirty="0"/>
              <a:t>Financial </a:t>
            </a:r>
            <a:r>
              <a:rPr lang="en-US" sz="2400" dirty="0" smtClean="0"/>
              <a:t>Services |Barton 234</a:t>
            </a:r>
          </a:p>
          <a:p>
            <a:r>
              <a:rPr lang="en-US" sz="2400" dirty="0" smtClean="0"/>
              <a:t>425/889-5325</a:t>
            </a:r>
            <a:endParaRPr lang="en-US" sz="2400" dirty="0"/>
          </a:p>
          <a:p>
            <a:r>
              <a:rPr lang="en-US" sz="2400" dirty="0"/>
              <a:t>Registrar | Davis </a:t>
            </a:r>
            <a:r>
              <a:rPr lang="en-US" sz="2400" dirty="0" smtClean="0"/>
              <a:t>111</a:t>
            </a:r>
          </a:p>
          <a:p>
            <a:r>
              <a:rPr lang="en-US" sz="2400" dirty="0" smtClean="0"/>
              <a:t> 425/889-5228</a:t>
            </a:r>
          </a:p>
          <a:p>
            <a:r>
              <a:rPr lang="en-US" sz="2400" dirty="0"/>
              <a:t>Accounting (CPP Program Fee) | Davis 205 </a:t>
            </a:r>
            <a:r>
              <a:rPr lang="en-US" sz="2400" dirty="0" smtClean="0"/>
              <a:t>|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425/889-5233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6-8pm</a:t>
            </a:r>
            <a:r>
              <a:rPr lang="en-US" sz="2400" dirty="0" smtClean="0"/>
              <a:t> Dinner (Leave time for parking)</a:t>
            </a:r>
          </a:p>
          <a:p>
            <a:r>
              <a:rPr lang="en-US" sz="2400" smtClean="0"/>
              <a:t>Maggiano’s </a:t>
            </a:r>
            <a:r>
              <a:rPr lang="en-US" sz="2400" dirty="0" smtClean="0"/>
              <a:t>10455 </a:t>
            </a:r>
            <a:r>
              <a:rPr lang="en-US" sz="2400" dirty="0"/>
              <a:t>NE 8th St, Bellevue, WA 98004</a:t>
            </a:r>
          </a:p>
        </p:txBody>
      </p:sp>
    </p:spTree>
    <p:extLst>
      <p:ext uri="{BB962C8B-B14F-4D97-AF65-F5344CB8AC3E}">
        <p14:creationId xmlns:p14="http://schemas.microsoft.com/office/powerpoint/2010/main" val="5564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Forms</a:t>
            </a:r>
          </a:p>
          <a:p>
            <a:pPr lvl="0"/>
            <a:r>
              <a:rPr lang="en-US" dirty="0" smtClean="0"/>
              <a:t>MOU</a:t>
            </a:r>
          </a:p>
          <a:p>
            <a:pPr lvl="0"/>
            <a:r>
              <a:rPr lang="en-US" dirty="0" smtClean="0"/>
              <a:t>W-9</a:t>
            </a:r>
          </a:p>
          <a:p>
            <a:pPr lvl="0"/>
            <a:r>
              <a:rPr lang="en-US" dirty="0" smtClean="0"/>
              <a:t>Volunteer Application</a:t>
            </a:r>
          </a:p>
          <a:p>
            <a:pPr lvl="0"/>
            <a:r>
              <a:rPr lang="en-US" dirty="0" smtClean="0"/>
              <a:t>New Partner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Coordinator Reference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1. Coordinator Handbook</a:t>
            </a:r>
          </a:p>
          <a:p>
            <a:pPr lvl="0"/>
            <a:r>
              <a:rPr lang="en-US" dirty="0" smtClean="0"/>
              <a:t>2. Coordinator Welcome Packet – 1</a:t>
            </a:r>
            <a:r>
              <a:rPr lang="en-US" baseline="30000" dirty="0" smtClean="0"/>
              <a:t>st</a:t>
            </a:r>
            <a:r>
              <a:rPr lang="en-US" dirty="0" smtClean="0"/>
              <a:t> 90 days</a:t>
            </a:r>
            <a:endParaRPr lang="en-US" dirty="0" smtClean="0"/>
          </a:p>
          <a:p>
            <a:pPr lvl="0"/>
            <a:r>
              <a:rPr lang="en-US" dirty="0" smtClean="0"/>
              <a:t>3. Student Enrollment Guide – After Applied</a:t>
            </a:r>
          </a:p>
          <a:p>
            <a:pPr lvl="0"/>
            <a:r>
              <a:rPr lang="en-US" dirty="0" smtClean="0"/>
              <a:t>4. Student Orientation Guide – August</a:t>
            </a:r>
          </a:p>
          <a:p>
            <a:pPr lvl="0"/>
            <a:r>
              <a:rPr lang="en-US" dirty="0" smtClean="0"/>
              <a:t>5. Academic Coaching Guide – Throughout the Semester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Promotion &amp; Recruitment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2043112"/>
            <a:ext cx="5334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Reimagine 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574800"/>
            <a:ext cx="4731956" cy="4470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Share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 relationships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Communicate internship’s vision and ethos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Influence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1792604"/>
            <a:ext cx="2465582" cy="276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Recruitment Funnel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574800"/>
            <a:ext cx="2926305" cy="4470400"/>
          </a:xfrm>
        </p:spPr>
        <p:txBody>
          <a:bodyPr/>
          <a:lstStyle/>
          <a:p>
            <a:r>
              <a:rPr lang="en-US" dirty="0"/>
              <a:t>Inquiry</a:t>
            </a:r>
          </a:p>
          <a:p>
            <a:endParaRPr lang="en-US" dirty="0"/>
          </a:p>
          <a:p>
            <a:r>
              <a:rPr lang="en-US" dirty="0" smtClean="0"/>
              <a:t>Applicant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Admitted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Enrolled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020" y="1861501"/>
            <a:ext cx="3352247" cy="35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0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Timeline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6100" y="1574799"/>
            <a:ext cx="3924300" cy="493721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b="1" dirty="0" smtClean="0"/>
              <a:t>Preferred</a:t>
            </a:r>
          </a:p>
          <a:p>
            <a:endParaRPr lang="en-US" b="1" dirty="0" smtClean="0"/>
          </a:p>
          <a:p>
            <a:r>
              <a:rPr lang="en-US" b="1" dirty="0" smtClean="0"/>
              <a:t>September – December</a:t>
            </a:r>
          </a:p>
          <a:p>
            <a:r>
              <a:rPr lang="en-US" dirty="0" smtClean="0"/>
              <a:t>Consider options</a:t>
            </a:r>
          </a:p>
          <a:p>
            <a:r>
              <a:rPr lang="en-US" dirty="0" smtClean="0"/>
              <a:t>Complete application for admission</a:t>
            </a:r>
          </a:p>
          <a:p>
            <a:endParaRPr lang="en-US" b="1" dirty="0" smtClean="0"/>
          </a:p>
          <a:p>
            <a:r>
              <a:rPr lang="en-US" b="1" dirty="0" smtClean="0"/>
              <a:t>January – March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Finalize application material (often transcript)</a:t>
            </a:r>
          </a:p>
          <a:p>
            <a:r>
              <a:rPr lang="en-US" dirty="0" smtClean="0"/>
              <a:t>Submit FAFSA</a:t>
            </a:r>
          </a:p>
          <a:p>
            <a:endParaRPr lang="en-US" b="1" dirty="0" smtClean="0"/>
          </a:p>
          <a:p>
            <a:r>
              <a:rPr lang="en-US" b="1" dirty="0" smtClean="0"/>
              <a:t>April – July</a:t>
            </a:r>
          </a:p>
          <a:p>
            <a:r>
              <a:rPr lang="en-US" dirty="0" smtClean="0"/>
              <a:t>Plan for finances</a:t>
            </a:r>
          </a:p>
          <a:p>
            <a:r>
              <a:rPr lang="en-US" dirty="0" smtClean="0"/>
              <a:t>Register for courses</a:t>
            </a:r>
          </a:p>
          <a:p>
            <a:endParaRPr lang="en-US" b="1" dirty="0" smtClean="0"/>
          </a:p>
          <a:p>
            <a:r>
              <a:rPr lang="en-US" b="1" dirty="0" smtClean="0"/>
              <a:t>August</a:t>
            </a:r>
          </a:p>
          <a:p>
            <a:r>
              <a:rPr lang="en-US" dirty="0" smtClean="0"/>
              <a:t>Final details </a:t>
            </a:r>
          </a:p>
          <a:p>
            <a:r>
              <a:rPr lang="en-US" dirty="0" smtClean="0"/>
              <a:t>Attend orientation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9950" y="1581151"/>
            <a:ext cx="3924300" cy="493086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1718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Fast Track</a:t>
            </a:r>
          </a:p>
          <a:p>
            <a:endParaRPr lang="en-US" b="1" dirty="0" smtClean="0"/>
          </a:p>
          <a:p>
            <a:r>
              <a:rPr lang="en-US" b="1" dirty="0" smtClean="0"/>
              <a:t>January – March</a:t>
            </a:r>
          </a:p>
          <a:p>
            <a:r>
              <a:rPr lang="en-US" dirty="0" smtClean="0"/>
              <a:t>Consider options</a:t>
            </a:r>
          </a:p>
          <a:p>
            <a:r>
              <a:rPr lang="en-US" dirty="0" smtClean="0"/>
              <a:t>Complete application for admission</a:t>
            </a:r>
          </a:p>
          <a:p>
            <a:endParaRPr lang="en-US" b="1" dirty="0" smtClean="0"/>
          </a:p>
          <a:p>
            <a:r>
              <a:rPr lang="en-US" b="1" dirty="0" smtClean="0"/>
              <a:t>April – May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Finalize application material (often transcript)</a:t>
            </a:r>
          </a:p>
          <a:p>
            <a:r>
              <a:rPr lang="en-US" dirty="0" smtClean="0"/>
              <a:t>Submit FAFSA</a:t>
            </a:r>
          </a:p>
          <a:p>
            <a:endParaRPr lang="en-US" b="1" dirty="0" smtClean="0"/>
          </a:p>
          <a:p>
            <a:r>
              <a:rPr lang="en-US" b="1" dirty="0" smtClean="0"/>
              <a:t>June – July</a:t>
            </a:r>
          </a:p>
          <a:p>
            <a:r>
              <a:rPr lang="en-US" dirty="0" smtClean="0"/>
              <a:t>Plan for finances</a:t>
            </a:r>
          </a:p>
          <a:p>
            <a:r>
              <a:rPr lang="en-US" dirty="0" smtClean="0"/>
              <a:t>Register for courses</a:t>
            </a:r>
          </a:p>
          <a:p>
            <a:endParaRPr lang="en-US" b="1" dirty="0" smtClean="0"/>
          </a:p>
          <a:p>
            <a:r>
              <a:rPr lang="en-US" b="1" dirty="0" smtClean="0"/>
              <a:t>August</a:t>
            </a:r>
          </a:p>
          <a:p>
            <a:r>
              <a:rPr lang="en-US" dirty="0" smtClean="0"/>
              <a:t>Final details </a:t>
            </a:r>
          </a:p>
          <a:p>
            <a:r>
              <a:rPr lang="en-US" dirty="0" smtClean="0"/>
              <a:t>Attend orientation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5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574800"/>
            <a:ext cx="4523611" cy="44704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September – January</a:t>
            </a:r>
          </a:p>
          <a:p>
            <a:r>
              <a:rPr lang="en-US" dirty="0"/>
              <a:t>	Plan for year</a:t>
            </a:r>
          </a:p>
          <a:p>
            <a:r>
              <a:rPr lang="en-US" dirty="0"/>
              <a:t>	Update materials</a:t>
            </a:r>
          </a:p>
          <a:p>
            <a:r>
              <a:rPr lang="en-US" dirty="0"/>
              <a:t>	Promote program (include parents)</a:t>
            </a:r>
          </a:p>
          <a:p>
            <a:r>
              <a:rPr lang="en-US" dirty="0"/>
              <a:t>	Recruit and collect inquiries</a:t>
            </a:r>
          </a:p>
          <a:p>
            <a:r>
              <a:rPr lang="en-US" b="1" dirty="0"/>
              <a:t>February – March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Encourage application for admission </a:t>
            </a:r>
          </a:p>
          <a:p>
            <a:r>
              <a:rPr lang="en-US" dirty="0"/>
              <a:t>	and FAFSA</a:t>
            </a:r>
          </a:p>
          <a:p>
            <a:r>
              <a:rPr lang="en-US" b="1" dirty="0"/>
              <a:t>April – July</a:t>
            </a:r>
          </a:p>
          <a:p>
            <a:r>
              <a:rPr lang="en-US" dirty="0"/>
              <a:t>	Finalize application materials </a:t>
            </a:r>
          </a:p>
          <a:p>
            <a:r>
              <a:rPr lang="en-US" dirty="0"/>
              <a:t>	Register for courses</a:t>
            </a:r>
          </a:p>
          <a:p>
            <a:r>
              <a:rPr lang="en-US" b="1" dirty="0"/>
              <a:t>August</a:t>
            </a:r>
          </a:p>
          <a:p>
            <a:r>
              <a:rPr lang="en-US" dirty="0"/>
              <a:t>	Final details</a:t>
            </a:r>
          </a:p>
          <a:p>
            <a:r>
              <a:rPr lang="en-US" dirty="0"/>
              <a:t>	Orientation </a:t>
            </a:r>
          </a:p>
          <a:p>
            <a:r>
              <a:rPr lang="en-US" dirty="0"/>
              <a:t>	Launch!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315" y="2227521"/>
            <a:ext cx="2397088" cy="238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317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165</TotalTime>
  <Words>709</Words>
  <Application>Microsoft Office PowerPoint</Application>
  <PresentationFormat>On-screen Show (4:3)</PresentationFormat>
  <Paragraphs>454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Helvetica 55 Roman</vt:lpstr>
      <vt:lpstr>Helvetica Neue</vt:lpstr>
      <vt:lpstr>Times New Roman</vt:lpstr>
      <vt:lpstr>Default Theme</vt:lpstr>
      <vt:lpstr>New Partner Orientation</vt:lpstr>
      <vt:lpstr>SFCI Video</vt:lpstr>
      <vt:lpstr>Getting Started</vt:lpstr>
      <vt:lpstr>Coordinator Reference Guide</vt:lpstr>
      <vt:lpstr>Promotion &amp; Recruitment</vt:lpstr>
      <vt:lpstr>Reimagine Recruitment</vt:lpstr>
      <vt:lpstr>Recruitment Funnel</vt:lpstr>
      <vt:lpstr>Student Timeline</vt:lpstr>
      <vt:lpstr>Program Cycle</vt:lpstr>
      <vt:lpstr>Communication Plan</vt:lpstr>
      <vt:lpstr>Tracking Status</vt:lpstr>
      <vt:lpstr>Planning for Transitions</vt:lpstr>
      <vt:lpstr>Tips</vt:lpstr>
      <vt:lpstr>Setting Up Internship</vt:lpstr>
      <vt:lpstr>Setting Up Internship</vt:lpstr>
      <vt:lpstr>PowerPoint Presentation</vt:lpstr>
      <vt:lpstr>Enrollment Process Overview</vt:lpstr>
      <vt:lpstr>Enrollment Process Overview</vt:lpstr>
      <vt:lpstr>Enrollment Process Overview</vt:lpstr>
      <vt:lpstr>Financial Aid Overview</vt:lpstr>
      <vt:lpstr>Student Accounts </vt:lpstr>
      <vt:lpstr>Financial Services Contact </vt:lpstr>
      <vt:lpstr>Academic Coaching Tools</vt:lpstr>
      <vt:lpstr>Academic Coaching Process</vt:lpstr>
      <vt:lpstr>Academic Coaching Process </vt:lpstr>
      <vt:lpstr>Academic Coaching Tools</vt:lpstr>
      <vt:lpstr>Your Questions for Us</vt:lpstr>
      <vt:lpstr>What Now?</vt:lpstr>
    </vt:vector>
  </TitlesOfParts>
  <Company>Northwest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 BRAND PPT TEMPLATE</dc:title>
  <dc:creator>Mark Sheraton</dc:creator>
  <cp:lastModifiedBy>Rebekah Ruiz</cp:lastModifiedBy>
  <cp:revision>38</cp:revision>
  <dcterms:created xsi:type="dcterms:W3CDTF">2016-02-01T20:37:42Z</dcterms:created>
  <dcterms:modified xsi:type="dcterms:W3CDTF">2017-05-11T01:05:14Z</dcterms:modified>
</cp:coreProperties>
</file>