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390" r:id="rId7"/>
    <p:sldId id="377" r:id="rId8"/>
    <p:sldId id="391" r:id="rId9"/>
    <p:sldId id="392" r:id="rId10"/>
    <p:sldId id="393" r:id="rId11"/>
    <p:sldId id="394" r:id="rId12"/>
    <p:sldId id="395" r:id="rId13"/>
    <p:sldId id="378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379" r:id="rId23"/>
    <p:sldId id="404" r:id="rId24"/>
    <p:sldId id="405" r:id="rId25"/>
    <p:sldId id="406" r:id="rId26"/>
    <p:sldId id="407" r:id="rId27"/>
    <p:sldId id="380" r:id="rId28"/>
    <p:sldId id="408" r:id="rId29"/>
    <p:sldId id="409" r:id="rId30"/>
    <p:sldId id="3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4660"/>
  </p:normalViewPr>
  <p:slideViewPr>
    <p:cSldViewPr snapToGrid="0">
      <p:cViewPr>
        <p:scale>
          <a:sx n="49" d="100"/>
          <a:sy n="49" d="100"/>
        </p:scale>
        <p:origin x="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6A36-AE4A-025D-5D4A-2B386A58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F3A0A-08FA-924D-A81D-4DCFDBAB6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80531-E260-AF26-3BE4-0A1647EC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0AAEC-1670-1C72-C5A7-F53C282F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60E86-BE4E-E558-1357-0F83BB2C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5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C3F7-7A4B-4EC9-8769-ED7947F7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463BC-734B-7A14-1366-E87236D54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5672B-C263-5199-8AB9-C1AF6DC4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2C87-C587-A03B-732D-C4CFA5C2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6ED57-C081-6A37-E732-45BBD62D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9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316BD-2303-6D99-8E25-4324D32EE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369B8-1427-76C9-6C4F-54B743965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DE32-A9A8-E8F7-1DC8-C85175F9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58490-3D14-CE07-4A0D-E12E7B2D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3C465-3C61-2467-7466-BC335ACF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8644-B320-ED2D-D2C3-0B6B637E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A77C-334C-4C43-5A2D-6E1C7D51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5F220-7066-7660-8F04-8233D0CF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A7543-DA4C-CD01-E3D9-C4508AF0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B4A9F-F5CD-C469-54AE-494689CA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D8CC-EB69-1D79-2EF7-1B46C36F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B132C-CF8E-8952-88FC-16534B437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63843-CB15-0768-E440-2003E0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A8A2-ECEB-03BB-ACF8-9FE06C19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9FADF-A116-5DB0-43D5-A6190D77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FE08-B204-5919-4A5F-C5591ACB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F3CA-D565-21BA-E1A5-617AAD62D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ECCC8-DE0B-74F4-B6BE-9ED96BD47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36708-F801-85D4-62F7-F7482702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0BA7D-0259-77D4-B119-E6671AB8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F339F-AB52-5552-1F2E-71064F37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DFC-16AF-3EA4-483E-0DAB397B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0E239-DB14-E8F2-5FBA-4ED94C1DC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39D33-68EC-0BB5-D641-FAB96A3F6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64109-3D17-EFDB-73DD-F807B8D3F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9AA10-6ED3-C440-158E-67044B7F6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1DD6D-53A0-E257-6B6A-57055A28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2671D-4FBB-265E-980F-A46CE237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C49A3-6E66-6F2B-4718-F1AC879F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BCAE-A8DF-5C21-F41E-49FDB2A0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0B8B-2480-EE86-4BD4-4E872F3C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407F1-9743-632B-1D22-DB0F29B1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E0006-C202-0131-C483-8E3FA650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267FA-559C-9FB5-739A-F7A6B9E6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8EED7-36EF-6B62-10BD-69EC379D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CA06D-054C-D640-817B-2E9F40FF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7A00-77CA-3B8E-FA92-87AD5474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2C4D-F9FB-585B-DF12-FCA38D78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570B5-95CB-A70F-32C8-AC17BEFB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130B5-A514-6EF6-F574-877E1D4D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DAC0F-C080-F9E2-ECEF-6F0C4E5A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8F5E-F376-8A63-5D95-5692712A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3B53-FB6E-C0AC-20E2-3AAF3A0C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2DA4B-2CB9-9FE3-20FC-FA965DD39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53C9D-389E-8B60-0AEE-E0F0AF947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679DE-8F34-728A-B55F-6C35F010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89E77-4BD0-430F-FCBA-E0161A6E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C52EA-A45D-0B77-1B6E-0F9532C8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7077D-0E4C-74DF-683C-625F15E8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2A489-DC67-DD85-5030-2DE0C2E24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49015-1694-E238-5169-0DB623E75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C2CF8C-2C72-4219-8044-D1E23A8A32A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04192-0274-B7B2-54C3-27E6A0CC7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7EE03-2C03-F098-E31C-7B040DD8C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44975-1CC7-4E73-8018-815E7236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eterans@northwestu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entfinancialservices@northwestu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westu.edu/partnershi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northwestu.edu/cost/gradua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westu.edu/financial-aid/deadlin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thwestu.edu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ppfinancialservices@northwestu.ed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entfinancialservices@northwest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WASF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DC5C7-40B1-652B-F3DB-2D74351D6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A99B1-C34C-512B-22D6-CE94223C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026F97-EA74-E6C5-5A64-380C07A0DD1B}"/>
              </a:ext>
            </a:extLst>
          </p:cNvPr>
          <p:cNvSpPr txBox="1"/>
          <p:nvPr/>
        </p:nvSpPr>
        <p:spPr>
          <a:xfrm>
            <a:off x="818147" y="2869609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How to Pay for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23D3-3BAE-89F8-653D-09DFE9FC3CA7}"/>
              </a:ext>
            </a:extLst>
          </p:cNvPr>
          <p:cNvSpPr txBox="1"/>
          <p:nvPr/>
        </p:nvSpPr>
        <p:spPr>
          <a:xfrm>
            <a:off x="818147" y="3705069"/>
            <a:ext cx="1052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9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756D9-90D8-14FC-250F-832762DC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691629-CF26-0BDC-C72E-73B33DA3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0A09C-F685-85E9-FCEB-548663018991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A5053"/>
                </a:solidFill>
                <a:latin typeface="Proxima Nova Black" panose="02000506030000020004" pitchFamily="2" charset="0"/>
              </a:rPr>
              <a:t>WA State Grants</a:t>
            </a:r>
            <a:endParaRPr lang="en-US" sz="6000" b="1" dirty="0">
              <a:solidFill>
                <a:srgbClr val="0A5053"/>
              </a:solidFill>
              <a:latin typeface="Proxima Nova Black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3F78E-0676-955C-6264-587AD6BAE503}"/>
              </a:ext>
            </a:extLst>
          </p:cNvPr>
          <p:cNvSpPr txBox="1"/>
          <p:nvPr/>
        </p:nvSpPr>
        <p:spPr>
          <a:xfrm>
            <a:off x="3856492" y="1982494"/>
            <a:ext cx="508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Undergraduate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F3FD10-6074-244A-A2DE-224A84322995}"/>
              </a:ext>
            </a:extLst>
          </p:cNvPr>
          <p:cNvSpPr txBox="1"/>
          <p:nvPr/>
        </p:nvSpPr>
        <p:spPr>
          <a:xfrm>
            <a:off x="1339702" y="2850586"/>
            <a:ext cx="9998859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2100"/>
              </a:lnSpc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​</a:t>
            </a:r>
          </a:p>
          <a:p>
            <a:pPr algn="l" rtl="0" fontAlgn="base">
              <a:lnSpc>
                <a:spcPts val="1725"/>
              </a:lnSpc>
            </a:pPr>
            <a:r>
              <a:rPr lang="en-US" sz="2000" b="1" i="1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* </a:t>
            </a:r>
            <a:r>
              <a:rPr lang="en-US" sz="2000" b="1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Due to state law, Washington State financial aid is not available to students pursuing (or intending to pursue) a major or minor offered by the College of Ministry or receiving credit for the PMIN Practicum course as part of their partnership academic program.</a:t>
            </a:r>
            <a:endParaRPr lang="en-US" sz="2000" b="1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75488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BAFD1-BD07-78FA-9EF1-3C0A322D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478CFF-29AF-DD15-EC84-AB29D566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E7690-D498-EB9A-189D-F880FD5B60E3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Federal Student Loans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F2CEE-5496-8E89-512D-9C7825753FED}"/>
              </a:ext>
            </a:extLst>
          </p:cNvPr>
          <p:cNvSpPr txBox="1"/>
          <p:nvPr/>
        </p:nvSpPr>
        <p:spPr>
          <a:xfrm>
            <a:off x="3856492" y="1982494"/>
            <a:ext cx="508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Undergraduate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7B716-104C-3313-B912-73CD6C19B52A}"/>
              </a:ext>
            </a:extLst>
          </p:cNvPr>
          <p:cNvSpPr txBox="1"/>
          <p:nvPr/>
        </p:nvSpPr>
        <p:spPr>
          <a:xfrm>
            <a:off x="6136858" y="2855120"/>
            <a:ext cx="445457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2100"/>
              </a:lnSpc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​</a:t>
            </a:r>
          </a:p>
          <a:p>
            <a:pPr algn="l" rtl="0" fontAlgn="base">
              <a:lnSpc>
                <a:spcPts val="1650"/>
              </a:lnSpc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Most undergraduates receive up to $5,500- $12,500 depending on their dependency status and grade level.</a:t>
            </a:r>
            <a:r>
              <a:rPr lang="en-US" sz="2000" b="1" i="0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​</a:t>
            </a:r>
          </a:p>
          <a:p>
            <a:pPr algn="l" rtl="0" fontAlgn="base">
              <a:lnSpc>
                <a:spcPts val="1650"/>
              </a:lnSpc>
            </a:pPr>
            <a:endParaRPr lang="en-US" sz="2000" b="1" i="0" dirty="0">
              <a:solidFill>
                <a:srgbClr val="0A3650"/>
              </a:solidFill>
              <a:effectLst/>
              <a:latin typeface="PROXIMA NOVA SEMIBOLD" panose="02000506030000020004"/>
            </a:endParaRPr>
          </a:p>
          <a:p>
            <a:pPr algn="l" rtl="0" fontAlgn="base">
              <a:lnSpc>
                <a:spcPts val="1650"/>
              </a:lnSpc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This may include a Federal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Subsidized</a:t>
            </a:r>
            <a:r>
              <a:rPr lang="en-US" sz="2000" b="1" i="0" u="none" strike="noStrike" dirty="0">
                <a:solidFill>
                  <a:srgbClr val="171819"/>
                </a:solidFill>
                <a:effectLst/>
                <a:latin typeface="PROXIMA NOVA SEMIBOLD" panose="02000506030000020004"/>
              </a:rPr>
              <a:t>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and/or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Unsubsidized Loan</a:t>
            </a:r>
            <a:r>
              <a:rPr lang="en-US" sz="2000" b="1" i="0" u="none" strike="noStrike" dirty="0">
                <a:solidFill>
                  <a:srgbClr val="171819"/>
                </a:solidFill>
                <a:effectLst/>
                <a:latin typeface="PROXIMA NOVA SEMIBOLD" panose="02000506030000020004"/>
              </a:rPr>
              <a:t>.</a:t>
            </a:r>
          </a:p>
          <a:p>
            <a:pPr algn="l" rtl="0" fontAlgn="base">
              <a:lnSpc>
                <a:spcPts val="1650"/>
              </a:lnSpc>
            </a:pPr>
            <a:endParaRPr lang="en-US" sz="2000" b="1" dirty="0">
              <a:solidFill>
                <a:srgbClr val="171819"/>
              </a:solidFill>
              <a:latin typeface="PROXIMA NOVA SEMIBOLD" panose="02000506030000020004"/>
            </a:endParaRPr>
          </a:p>
          <a:p>
            <a:pPr algn="l" rtl="0" fontAlgn="base">
              <a:lnSpc>
                <a:spcPts val="1650"/>
              </a:lnSpc>
            </a:pPr>
            <a:endParaRPr lang="en-US" sz="2000" b="1" i="0" dirty="0">
              <a:solidFill>
                <a:srgbClr val="FFFFFF"/>
              </a:solidFill>
              <a:effectLst/>
              <a:latin typeface="PROXIMA NOVA SEMIBOLD" panose="02000506030000020004"/>
            </a:endParaRPr>
          </a:p>
          <a:p>
            <a:pPr algn="l" rtl="0" fontAlgn="base">
              <a:lnSpc>
                <a:spcPts val="2100"/>
              </a:lnSpc>
            </a:pP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02A83-2EB2-F552-1CCA-861B89A20EEA}"/>
              </a:ext>
            </a:extLst>
          </p:cNvPr>
          <p:cNvSpPr txBox="1"/>
          <p:nvPr/>
        </p:nvSpPr>
        <p:spPr>
          <a:xfrm>
            <a:off x="3227153" y="4028296"/>
            <a:ext cx="4454573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650"/>
              </a:lnSpc>
            </a:pPr>
            <a:endParaRPr lang="en-US" sz="2000" b="1" dirty="0">
              <a:solidFill>
                <a:srgbClr val="171819"/>
              </a:solidFill>
              <a:latin typeface="PROXIMA NOVA SEMIBOLD" panose="02000506030000020004"/>
            </a:endParaRPr>
          </a:p>
          <a:p>
            <a:pPr algn="l" rtl="0" fontAlgn="base">
              <a:lnSpc>
                <a:spcPts val="1650"/>
              </a:lnSpc>
            </a:pPr>
            <a:endParaRPr lang="en-US" sz="2000" b="1" i="0" dirty="0">
              <a:solidFill>
                <a:srgbClr val="FFFFFF"/>
              </a:solidFill>
              <a:effectLst/>
              <a:latin typeface="PROXIMA NOVA SEMIBOLD" panose="02000506030000020004"/>
            </a:endParaRPr>
          </a:p>
          <a:p>
            <a:pPr algn="l" rtl="0" fontAlgn="base">
              <a:lnSpc>
                <a:spcPts val="2100"/>
              </a:lnSpc>
            </a:pP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D0E47C-BE9C-9C3B-EC9A-F3B050D6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34" y="2836374"/>
            <a:ext cx="4283029" cy="23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7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A11CC-8183-A616-C9FA-A8F302D4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E0457E-17E5-6671-984F-471980CC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9D70D7-0862-49D0-12C5-91C34D0C9CAE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Federal Parent PLUS Loans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8D88F-7E6F-69D9-FA96-487E5141249C}"/>
              </a:ext>
            </a:extLst>
          </p:cNvPr>
          <p:cNvSpPr txBox="1"/>
          <p:nvPr/>
        </p:nvSpPr>
        <p:spPr>
          <a:xfrm>
            <a:off x="3856492" y="1982494"/>
            <a:ext cx="508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Undergraduate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CAC35-BB43-4C0E-3474-03415C313A29}"/>
              </a:ext>
            </a:extLst>
          </p:cNvPr>
          <p:cNvSpPr txBox="1"/>
          <p:nvPr/>
        </p:nvSpPr>
        <p:spPr>
          <a:xfrm>
            <a:off x="1473656" y="3107337"/>
            <a:ext cx="47656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2100"/>
              </a:lnSpc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In addition to federal student loans, the U.S. Department of Education makes federal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PLUS Loans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available to eligible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parents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of</a:t>
            </a:r>
            <a:r>
              <a:rPr lang="en-US" sz="2000" b="1" i="0" u="none" strike="noStrike" dirty="0">
                <a:solidFill>
                  <a:srgbClr val="171819"/>
                </a:solidFill>
                <a:effectLst/>
                <a:latin typeface="PROXIMA NOVA SEMIBOLD" panose="02000506030000020004"/>
              </a:rPr>
              <a:t>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dependent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undergraduate students. </a:t>
            </a:r>
            <a:endParaRPr lang="en-US" sz="2000" b="1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64905-63EA-2D7C-2414-91AA52375F42}"/>
              </a:ext>
            </a:extLst>
          </p:cNvPr>
          <p:cNvSpPr txBox="1"/>
          <p:nvPr/>
        </p:nvSpPr>
        <p:spPr>
          <a:xfrm>
            <a:off x="6240220" y="2998157"/>
            <a:ext cx="47656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100"/>
              </a:lnSpc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To receive a PLUS Loan, the student must complete a FAFSA and be enrolled at least half-time, and the parent must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not have an adverse credit history</a:t>
            </a:r>
            <a:r>
              <a:rPr lang="en-US" sz="2000" b="1" i="1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.</a:t>
            </a:r>
            <a:r>
              <a:rPr lang="en-US" sz="2000" b="1" i="0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​</a:t>
            </a:r>
          </a:p>
          <a:p>
            <a:pPr algn="l" rtl="0" fontAlgn="base">
              <a:lnSpc>
                <a:spcPts val="2100"/>
              </a:lnSpc>
            </a:pPr>
            <a:endParaRPr lang="en-US" sz="2000" b="1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84777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A193A-364E-79E0-B70F-B9311821A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B7633-0B84-F069-D745-5B91B6F1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D5689C-5E24-D508-BF88-2FD857CC917E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Federal Parent PLUS Loans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C60F0-1FFA-0BE7-C961-76C1B4DF3464}"/>
              </a:ext>
            </a:extLst>
          </p:cNvPr>
          <p:cNvSpPr txBox="1"/>
          <p:nvPr/>
        </p:nvSpPr>
        <p:spPr>
          <a:xfrm>
            <a:off x="3856492" y="1982494"/>
            <a:ext cx="508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Undergraduate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8FD9B-5A4D-E8A1-1553-AC0045C6ED78}"/>
              </a:ext>
            </a:extLst>
          </p:cNvPr>
          <p:cNvSpPr txBox="1"/>
          <p:nvPr/>
        </p:nvSpPr>
        <p:spPr>
          <a:xfrm>
            <a:off x="1473656" y="3107337"/>
            <a:ext cx="476567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2100"/>
              </a:lnSpc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The parent must complete a separate application to apply for a PLUS Loan, during which a credit check will be performed to determine credit-worthiness.</a:t>
            </a:r>
            <a:endParaRPr lang="en-US" sz="2000" b="1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124DE-05A4-380D-3696-0B412CACA497}"/>
              </a:ext>
            </a:extLst>
          </p:cNvPr>
          <p:cNvSpPr txBox="1"/>
          <p:nvPr/>
        </p:nvSpPr>
        <p:spPr>
          <a:xfrm>
            <a:off x="6240220" y="2998157"/>
            <a:ext cx="4765671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2100"/>
              </a:lnSpc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Eligible parents can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borrow up to their child’s annual cost of attendance</a:t>
            </a:r>
            <a:r>
              <a:rPr lang="en-US" sz="2000" b="1" i="0" u="none" strike="noStrike" dirty="0">
                <a:solidFill>
                  <a:srgbClr val="171819"/>
                </a:solidFill>
                <a:effectLst/>
                <a:latin typeface="PROXIMA NOVA SEMIBOLD" panose="02000506030000020004"/>
              </a:rPr>
              <a:t>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minus any other financial aid they receive. Cost of attendance varies by academic program and number of enrolled credits.</a:t>
            </a:r>
            <a:endParaRPr lang="en-US" sz="2000" b="1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65566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2BF8A-927A-7EAA-553C-207AEB264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FA15E-72F9-C41C-7E43-1A130336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82D81-3DEA-502E-BA4D-EE79A9299A5F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Federal Unsubsidized Loan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57913-47C6-FF1A-3971-7B76AC3AEE1E}"/>
              </a:ext>
            </a:extLst>
          </p:cNvPr>
          <p:cNvSpPr txBox="1"/>
          <p:nvPr/>
        </p:nvSpPr>
        <p:spPr>
          <a:xfrm>
            <a:off x="3856492" y="1982494"/>
            <a:ext cx="508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6B5F2-B074-28DA-9DC0-591AF9D10E2D}"/>
              </a:ext>
            </a:extLst>
          </p:cNvPr>
          <p:cNvSpPr txBox="1"/>
          <p:nvPr/>
        </p:nvSpPr>
        <p:spPr>
          <a:xfrm>
            <a:off x="6136858" y="2855120"/>
            <a:ext cx="445457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650"/>
              </a:lnSpc>
            </a:pPr>
            <a:endParaRPr lang="en-US" sz="2000" b="1" dirty="0">
              <a:solidFill>
                <a:srgbClr val="171819"/>
              </a:solidFill>
              <a:latin typeface="PROXIMA NOVA SEMIBOLD" panose="02000506030000020004"/>
            </a:endParaRPr>
          </a:p>
          <a:p>
            <a:pPr algn="l" rtl="0" fontAlgn="base">
              <a:lnSpc>
                <a:spcPts val="1650"/>
              </a:lnSpc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Most graduate students are eligible for up to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$20,500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in a federal student loan per academic year.</a:t>
            </a:r>
            <a:r>
              <a:rPr lang="en-US" sz="2000" b="1" i="0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​</a:t>
            </a:r>
          </a:p>
          <a:p>
            <a:pPr algn="l" rtl="0" fontAlgn="base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This loan is called a Federal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Unsubsidized Loan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.</a:t>
            </a:r>
            <a:endParaRPr lang="en-US" sz="2000" b="1" i="0" dirty="0">
              <a:solidFill>
                <a:srgbClr val="0A3650"/>
              </a:solidFill>
              <a:effectLst/>
              <a:latin typeface="PROXIMA NOVA SEMIBOLD" panose="02000506030000020004"/>
            </a:endParaRPr>
          </a:p>
          <a:p>
            <a:pPr algn="l" rtl="0" fontAlgn="base">
              <a:lnSpc>
                <a:spcPts val="1650"/>
              </a:lnSpc>
            </a:pPr>
            <a:endParaRPr lang="en-US" sz="2000" b="1" dirty="0">
              <a:solidFill>
                <a:srgbClr val="171819"/>
              </a:solidFill>
              <a:latin typeface="PROXIMA NOVA SEMIBOLD" panose="02000506030000020004"/>
            </a:endParaRPr>
          </a:p>
          <a:p>
            <a:pPr algn="l" rtl="0" fontAlgn="base">
              <a:lnSpc>
                <a:spcPts val="1650"/>
              </a:lnSpc>
            </a:pPr>
            <a:endParaRPr lang="en-US" sz="2000" b="1" i="0" dirty="0">
              <a:solidFill>
                <a:srgbClr val="FFFFFF"/>
              </a:solidFill>
              <a:effectLst/>
              <a:latin typeface="PROXIMA NOVA SEMIBOLD" panose="02000506030000020004"/>
            </a:endParaRPr>
          </a:p>
          <a:p>
            <a:pPr algn="l" rtl="0" fontAlgn="base">
              <a:lnSpc>
                <a:spcPts val="2100"/>
              </a:lnSpc>
            </a:pP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39ECF9-E4A7-D8C5-7752-A82870BB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34" y="2836374"/>
            <a:ext cx="4283029" cy="23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07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B5E8B-518A-071B-9F57-E01D0069E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FD2DB-AC59-9E8F-9A7A-10948E33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AA5B5-CC22-4CE4-93B1-B606FC774289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Federal PLUS Loan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CEA9B-5FCF-73EE-0D52-6218D3271909}"/>
              </a:ext>
            </a:extLst>
          </p:cNvPr>
          <p:cNvSpPr txBox="1"/>
          <p:nvPr/>
        </p:nvSpPr>
        <p:spPr>
          <a:xfrm>
            <a:off x="4014331" y="1951717"/>
            <a:ext cx="508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DB932-F839-B841-1DC3-034FD6737F14}"/>
              </a:ext>
            </a:extLst>
          </p:cNvPr>
          <p:cNvSpPr txBox="1"/>
          <p:nvPr/>
        </p:nvSpPr>
        <p:spPr>
          <a:xfrm>
            <a:off x="4611152" y="2792151"/>
            <a:ext cx="65849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In addition to the $20,050 unsubsidized loan, the U.S. Department of Education makes federal </a:t>
            </a:r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PLUS Loans 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available to eligible graduate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To receive a PLUS loan, the graduate student must complete a FAFSA, be enrolled at-least half time, and </a:t>
            </a:r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not have an adverse credit history.</a:t>
            </a: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r>
              <a:rPr lang="en-US" sz="1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4098" name="Picture 2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D0BBC708-B729-8500-92DC-CCD02B83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76" y="2740795"/>
            <a:ext cx="2845412" cy="28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6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F99BE-9DBD-2490-6584-D9CAB485B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3C89F-AEF3-B651-64F2-B06ED28A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5C16A-C669-8069-7566-EA2CD5424F2D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Federal PLUS Loan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3DC99-0F5D-474C-B1B5-B1BB6F10F8DE}"/>
              </a:ext>
            </a:extLst>
          </p:cNvPr>
          <p:cNvSpPr txBox="1"/>
          <p:nvPr/>
        </p:nvSpPr>
        <p:spPr>
          <a:xfrm>
            <a:off x="4014331" y="1951717"/>
            <a:ext cx="508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C529C-1389-1353-56CE-53EB747E3A48}"/>
              </a:ext>
            </a:extLst>
          </p:cNvPr>
          <p:cNvSpPr txBox="1"/>
          <p:nvPr/>
        </p:nvSpPr>
        <p:spPr>
          <a:xfrm>
            <a:off x="4611152" y="2792151"/>
            <a:ext cx="65849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A separate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application is required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to apply for a PLUS Loan, during which a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credit check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will be performed to determine credit-worthiness.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0" u="none" strike="noStrike" dirty="0">
              <a:solidFill>
                <a:srgbClr val="0A3650"/>
              </a:solidFill>
              <a:effectLst/>
              <a:latin typeface="PROXIMA NOVA SEMIBOLD" panose="0200050603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Eligible graduate students can </a:t>
            </a:r>
            <a:r>
              <a:rPr lang="en-US" sz="2000" b="1" i="0" u="none" strike="noStrike" dirty="0">
                <a:solidFill>
                  <a:srgbClr val="44BA82"/>
                </a:solidFill>
                <a:effectLst/>
                <a:latin typeface="PROXIMA NOVA SEMIBOLD" panose="02000506030000020004"/>
              </a:rPr>
              <a:t>borrow up to their annual cost of attendance </a:t>
            </a: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minus any other financial aid they receive. Cost of attendance varies by academic program and number of enrolled credits.</a:t>
            </a:r>
            <a:endParaRPr lang="en-US" sz="2000" b="1" dirty="0">
              <a:solidFill>
                <a:srgbClr val="0A3650"/>
              </a:solidFill>
              <a:latin typeface="PROXIMA NOVA SEMIBOLD" panose="02000506030000020004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r>
              <a:rPr lang="en-US" sz="1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4098" name="Picture 2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D805433B-A125-83D7-2537-1359CF36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76" y="2740795"/>
            <a:ext cx="2845412" cy="28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7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EF14C-F5C1-1632-9B88-310D0676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956C4-6FF0-2388-30FA-5CE5D7D1DA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26D1B-ACB8-2543-DD0A-E1421C089CF4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Other Forms of Aid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F380E6-6FD1-4016-6597-5F089E895A39}"/>
              </a:ext>
            </a:extLst>
          </p:cNvPr>
          <p:cNvSpPr txBox="1"/>
          <p:nvPr/>
        </p:nvSpPr>
        <p:spPr>
          <a:xfrm>
            <a:off x="1472630" y="1848138"/>
            <a:ext cx="8837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Veteran Benefits – contact </a:t>
            </a:r>
            <a:r>
              <a:rPr lang="en-US" sz="2000" b="1" i="0" u="sng" strike="noStrike" dirty="0">
                <a:solidFill>
                  <a:srgbClr val="0A3650"/>
                </a:solidFill>
                <a:effectLst/>
                <a:latin typeface="PROXIMA NOVA SEMIBOLD" panose="0200050603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veterans@northwestu.edu</a:t>
            </a:r>
            <a:endParaRPr lang="en-US" sz="2000" b="1" i="0" u="sng" strike="noStrike" dirty="0">
              <a:solidFill>
                <a:srgbClr val="0A3650"/>
              </a:solidFill>
              <a:effectLst/>
              <a:latin typeface="PROXIMA NOVA SEMIBOLD" panose="02000506030000020004"/>
            </a:endParaRPr>
          </a:p>
          <a:p>
            <a:pPr lvl="1"/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Outside Scholarships – Banks, Churches, Tribes, etc.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i="0" u="none" strike="noStrike" dirty="0">
              <a:solidFill>
                <a:srgbClr val="0A3650"/>
              </a:solidFill>
              <a:effectLst/>
              <a:latin typeface="PROXIMA NOVA SEMIBOLD" panose="020005060300000200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Employer Benefits – contact </a:t>
            </a:r>
            <a:r>
              <a:rPr lang="en-US" sz="2000" b="1" i="0" u="sng" strike="noStrike" dirty="0">
                <a:solidFill>
                  <a:srgbClr val="0A3650"/>
                </a:solidFill>
                <a:effectLst/>
                <a:latin typeface="PROXIMA NOVA SEMIBOLD" panose="020005060300000200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studentfinancialservices@northwestu.edu</a:t>
            </a:r>
            <a:endParaRPr lang="en-US" sz="2000" b="1" i="0" u="sng" strike="noStrike" dirty="0">
              <a:solidFill>
                <a:srgbClr val="0A3650"/>
              </a:solidFill>
              <a:effectLst/>
              <a:latin typeface="PROXIMA NOVA SEMIBOLD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89041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B6ECF-56D9-40A3-35FA-3B1C3B99C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C464BD-F084-577F-A61F-6B5000FE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C4DFD-96EF-8134-9108-893492D082DC}"/>
              </a:ext>
            </a:extLst>
          </p:cNvPr>
          <p:cNvSpPr txBox="1"/>
          <p:nvPr/>
        </p:nvSpPr>
        <p:spPr>
          <a:xfrm>
            <a:off x="1020166" y="2537919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Paying for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234A0-95D5-6D25-D708-23511B4F5BB9}"/>
              </a:ext>
            </a:extLst>
          </p:cNvPr>
          <p:cNvSpPr txBox="1"/>
          <p:nvPr/>
        </p:nvSpPr>
        <p:spPr>
          <a:xfrm>
            <a:off x="1256489" y="3393772"/>
            <a:ext cx="10047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Finding your costs, payment plans, and understanding deadlines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12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C8BBE-D858-513F-5889-C79EDA93C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D27458-9769-9E1D-6A99-867EE025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116C0E-72D0-4B6B-C230-741E3BA8A3F6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Paying the Balance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68E4D-2A43-32C6-C09A-3B18C6D6CAB7}"/>
              </a:ext>
            </a:extLst>
          </p:cNvPr>
          <p:cNvSpPr txBox="1"/>
          <p:nvPr/>
        </p:nvSpPr>
        <p:spPr>
          <a:xfrm>
            <a:off x="1472630" y="1848138"/>
            <a:ext cx="88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u="sng" dirty="0">
              <a:solidFill>
                <a:srgbClr val="0A3650"/>
              </a:solidFill>
              <a:latin typeface="PROXIMA NOVA SEMIBOLD" panose="02000506030000020004"/>
            </a:endParaRPr>
          </a:p>
          <a:p>
            <a:endParaRPr lang="en-US" sz="2000" b="1" u="sng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574D6-2F5D-D529-ADE9-E380995F6CF4}"/>
              </a:ext>
            </a:extLst>
          </p:cNvPr>
          <p:cNvSpPr txBox="1"/>
          <p:nvPr/>
        </p:nvSpPr>
        <p:spPr>
          <a:xfrm>
            <a:off x="1412529" y="1951429"/>
            <a:ext cx="65524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Cost Information 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can be found online at</a:t>
            </a:r>
          </a:p>
          <a:p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Undergraduate &amp; Certificate Programs</a:t>
            </a:r>
          </a:p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  <a:hlinkClick r:id="rId3"/>
              </a:rPr>
              <a:t>www.northwestu.edu/partnership</a:t>
            </a: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On-Campus (Hyflex) Graduate Programs</a:t>
            </a:r>
          </a:p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  <a:hlinkClick r:id="rId4"/>
              </a:rPr>
              <a:t>www.northwestu.edu/cost/graduate</a:t>
            </a: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Each semester, costs can be determined by following this formula:</a:t>
            </a:r>
          </a:p>
          <a:p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Tuition </a:t>
            </a:r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+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 Fees </a:t>
            </a:r>
            <a:r>
              <a:rPr lang="en-US" sz="2000" b="1" dirty="0">
                <a:solidFill>
                  <a:srgbClr val="C00000"/>
                </a:solidFill>
                <a:latin typeface="Proxima Nova Semibold" panose="02000506030000020004" pitchFamily="2" charset="0"/>
              </a:rPr>
              <a:t>–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 Financial Aid </a:t>
            </a:r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r>
              <a:rPr lang="en-US" sz="1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5124" name="Picture 4" descr="Piggy bank illustration">
            <a:extLst>
              <a:ext uri="{FF2B5EF4-FFF2-40B4-BE49-F238E27FC236}">
                <a16:creationId xmlns:a16="http://schemas.microsoft.com/office/drawing/2014/main" id="{B3D3E94D-E54D-87E8-A021-38447374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12" y="1744847"/>
            <a:ext cx="2625594" cy="393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6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E6A6-B25E-24AC-D4BA-BD33AF1E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0B51D-6FF9-6064-39AD-D3CF5B53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3BB974-16FB-2C71-2194-2308AF11F839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FAFSA Aid – FAFSA.gov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AAA21-44A1-B923-0BD4-EE24CD2E92E7}"/>
              </a:ext>
            </a:extLst>
          </p:cNvPr>
          <p:cNvSpPr txBox="1"/>
          <p:nvPr/>
        </p:nvSpPr>
        <p:spPr>
          <a:xfrm>
            <a:off x="6217578" y="2417524"/>
            <a:ext cx="5353472" cy="216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algn="ctr" rtl="0" fontAlgn="base">
              <a:lnSpc>
                <a:spcPts val="1650"/>
              </a:lnSpc>
              <a:buNone/>
            </a:pP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School Code: 003783​</a:t>
            </a:r>
          </a:p>
          <a:p>
            <a:pPr algn="ctr" rtl="0" fontAlgn="base">
              <a:lnSpc>
                <a:spcPts val="1650"/>
              </a:lnSpc>
              <a:buNone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algn="ctr" rtl="0" fontAlgn="base">
              <a:lnSpc>
                <a:spcPts val="1650"/>
              </a:lnSpc>
              <a:buNone/>
            </a:pP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FAFSA.gov​</a:t>
            </a:r>
          </a:p>
          <a:p>
            <a:pPr algn="ctr" rtl="0" fontAlgn="base">
              <a:lnSpc>
                <a:spcPts val="1650"/>
              </a:lnSpc>
              <a:buNone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algn="ctr" rtl="0" fontAlgn="base">
              <a:lnSpc>
                <a:spcPts val="1650"/>
              </a:lnSpc>
            </a:pP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2026-2027 FAFSA is now OPEN!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8668A-515C-28C9-34C6-AFB4BB126D53}"/>
              </a:ext>
            </a:extLst>
          </p:cNvPr>
          <p:cNvSpPr txBox="1"/>
          <p:nvPr/>
        </p:nvSpPr>
        <p:spPr>
          <a:xfrm>
            <a:off x="2910689" y="1340306"/>
            <a:ext cx="6613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F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ree </a:t>
            </a:r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A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pplication for </a:t>
            </a:r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F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ederal </a:t>
            </a:r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S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tudent </a:t>
            </a:r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A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91527BC5-36C3-1778-2D4B-F48709D4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9" y="2304531"/>
            <a:ext cx="5364962" cy="30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3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2400B-F369-1F54-B4A6-EE74ABB41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FBAEC-47BA-C458-114A-DC656ABB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FF30DE-51D3-49AD-F3EC-3E21BB5694EE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Paying the Balance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B2881-5B52-EDAF-B61B-F9DD1A95C82C}"/>
              </a:ext>
            </a:extLst>
          </p:cNvPr>
          <p:cNvSpPr txBox="1"/>
          <p:nvPr/>
        </p:nvSpPr>
        <p:spPr>
          <a:xfrm>
            <a:off x="1472630" y="1848138"/>
            <a:ext cx="88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u="sng" dirty="0">
              <a:solidFill>
                <a:srgbClr val="0A3650"/>
              </a:solidFill>
              <a:latin typeface="PROXIMA NOVA SEMIBOLD" panose="02000506030000020004"/>
            </a:endParaRPr>
          </a:p>
          <a:p>
            <a:endParaRPr lang="en-US" sz="2000" b="1" u="sng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4CF6D-204B-12EE-34CE-BDEA276345F6}"/>
              </a:ext>
            </a:extLst>
          </p:cNvPr>
          <p:cNvSpPr txBox="1"/>
          <p:nvPr/>
        </p:nvSpPr>
        <p:spPr>
          <a:xfrm>
            <a:off x="1376618" y="2147540"/>
            <a:ext cx="95859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Deadlines for payment 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each semester can be viewed online at</a:t>
            </a:r>
          </a:p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  <a:hlinkClick r:id="rId3"/>
              </a:rPr>
              <a:t>www.northwestu.edu/financial-aid/deadlines</a:t>
            </a: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Payment Plan 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options are available through </a:t>
            </a:r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Nelnet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 each semester.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Payments are generally due the 15</a:t>
            </a:r>
            <a:r>
              <a:rPr lang="en-US" sz="2000" b="1" baseline="30000" dirty="0">
                <a:solidFill>
                  <a:srgbClr val="0A3650"/>
                </a:solidFill>
                <a:latin typeface="Proxima Nova Semibold" panose="02000506030000020004" pitchFamily="2" charset="0"/>
              </a:rPr>
              <a:t>th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 of each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Students should always ask Student Financial Services for instructions to avoid paying the $75 enrollment fee multiple times.</a:t>
            </a:r>
          </a:p>
          <a:p>
            <a:r>
              <a:rPr lang="en-US" sz="1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9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85B7-DC9B-BC1B-FC6E-5F47AD8E8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981BD-0A62-B297-1CD5-412DA0A7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3DEE2-6F76-CA80-4165-47E845F2E767}"/>
              </a:ext>
            </a:extLst>
          </p:cNvPr>
          <p:cNvSpPr txBox="1"/>
          <p:nvPr/>
        </p:nvSpPr>
        <p:spPr>
          <a:xfrm>
            <a:off x="702722" y="734168"/>
            <a:ext cx="10652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Average Financial Aid Offer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83109-22E6-4C41-F58D-491E96026199}"/>
              </a:ext>
            </a:extLst>
          </p:cNvPr>
          <p:cNvSpPr txBox="1"/>
          <p:nvPr/>
        </p:nvSpPr>
        <p:spPr>
          <a:xfrm>
            <a:off x="1073888" y="4551643"/>
            <a:ext cx="10207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DE4B1-932B-490B-6F29-6A502D8BC479}"/>
              </a:ext>
            </a:extLst>
          </p:cNvPr>
          <p:cNvSpPr txBox="1"/>
          <p:nvPr/>
        </p:nvSpPr>
        <p:spPr>
          <a:xfrm>
            <a:off x="1376618" y="2147540"/>
            <a:ext cx="95859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2024-2025 Academic Year</a:t>
            </a:r>
          </a:p>
          <a:p>
            <a:endParaRPr lang="en-US" sz="2000" b="1" i="0" dirty="0">
              <a:solidFill>
                <a:srgbClr val="44BA82"/>
              </a:solidFill>
              <a:effectLst/>
              <a:latin typeface="Proxima Nova Semibold" panose="02000506030000020004" pitchFamily="2" charset="0"/>
            </a:endParaRPr>
          </a:p>
          <a:p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Aid Offered per year</a:t>
            </a:r>
            <a:endParaRPr lang="en-US" sz="2000" b="1" i="0" dirty="0">
              <a:solidFill>
                <a:srgbClr val="44BA82"/>
              </a:solidFill>
              <a:effectLst/>
              <a:latin typeface="Proxima Nova Semibold" panose="02000506030000020004" pitchFamily="2" charset="0"/>
            </a:endParaRPr>
          </a:p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$11,871 (including Washington State Aid for WA residents)</a:t>
            </a:r>
          </a:p>
          <a:p>
            <a:r>
              <a:rPr lang="en-US" sz="2000" b="1" i="0" dirty="0">
                <a:solidFill>
                  <a:srgbClr val="0A3650"/>
                </a:solidFill>
                <a:effectLst/>
                <a:latin typeface="Proxima Nova Semibold" panose="02000506030000020004" pitchFamily="2" charset="0"/>
              </a:rPr>
              <a:t>$10,442 (without Washington State 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Aid)</a:t>
            </a:r>
          </a:p>
          <a:p>
            <a:endParaRPr lang="en-US" sz="2000" b="1" i="0" dirty="0">
              <a:solidFill>
                <a:srgbClr val="0A3650"/>
              </a:solidFill>
              <a:effectLst/>
              <a:latin typeface="Proxima Nova Semibold" panose="02000506030000020004" pitchFamily="2" charset="0"/>
            </a:endParaRPr>
          </a:p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2024-2025 Cost: </a:t>
            </a:r>
            <a:r>
              <a:rPr lang="en-US" sz="2000" b="1" i="0" dirty="0">
                <a:solidFill>
                  <a:srgbClr val="0A3650"/>
                </a:solidFill>
                <a:effectLst/>
                <a:latin typeface="Proxima Nova Semibold" panose="02000506030000020004" pitchFamily="2" charset="0"/>
              </a:rPr>
              <a:t>$10,592</a:t>
            </a:r>
            <a:endParaRPr lang="en-US" sz="2400" b="0" i="0" dirty="0">
              <a:solidFill>
                <a:srgbClr val="0A3650"/>
              </a:solidFill>
              <a:effectLst/>
              <a:latin typeface="Arial" panose="020B0604020202020204" pitchFamily="34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endParaRPr lang="en-US" sz="22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3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4ADF9-3676-9A5B-936F-CE65EDCC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9D32A-AA3C-0923-70A0-A5EDB692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28DD2F-C9AA-3009-E780-9C5076B8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3E4BA2-5E12-5EA7-2C9B-46C79CA906C8}"/>
              </a:ext>
            </a:extLst>
          </p:cNvPr>
          <p:cNvSpPr txBox="1"/>
          <p:nvPr/>
        </p:nvSpPr>
        <p:spPr>
          <a:xfrm>
            <a:off x="998900" y="2674904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Other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2D96E-C687-DF35-74D3-8F2489E7E2B8}"/>
              </a:ext>
            </a:extLst>
          </p:cNvPr>
          <p:cNvSpPr txBox="1"/>
          <p:nvPr/>
        </p:nvSpPr>
        <p:spPr>
          <a:xfrm>
            <a:off x="1580379" y="2274794"/>
            <a:ext cx="883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391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AB60-658A-A9EB-F4A6-06C90089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367B8-370D-56CC-C260-B91F9A92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03EF96-FF1A-54B2-5F8B-292B5E044BA8}"/>
              </a:ext>
            </a:extLst>
          </p:cNvPr>
          <p:cNvSpPr txBox="1"/>
          <p:nvPr/>
        </p:nvSpPr>
        <p:spPr>
          <a:xfrm>
            <a:off x="1428503" y="888896"/>
            <a:ext cx="9334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More Information Online  </a:t>
            </a:r>
          </a:p>
          <a:p>
            <a:pPr algn="ctr"/>
            <a:endParaRPr lang="en-US" sz="6000" b="1" dirty="0">
              <a:solidFill>
                <a:srgbClr val="0A5053"/>
              </a:solidFill>
              <a:latin typeface="Proxima Nova Black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E17E1-2686-E483-1CBA-9CE27ACB336E}"/>
              </a:ext>
            </a:extLst>
          </p:cNvPr>
          <p:cNvSpPr txBox="1"/>
          <p:nvPr/>
        </p:nvSpPr>
        <p:spPr>
          <a:xfrm>
            <a:off x="1073888" y="4551643"/>
            <a:ext cx="10207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7170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B127F5E0-1990-C2D6-5FEF-75D5C57B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1" y="2096549"/>
            <a:ext cx="5225535" cy="288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 screen shot of a application&#10;&#10;AI-generated content may be incorrect.">
            <a:extLst>
              <a:ext uri="{FF2B5EF4-FFF2-40B4-BE49-F238E27FC236}">
                <a16:creationId xmlns:a16="http://schemas.microsoft.com/office/drawing/2014/main" id="{089585C3-2B8D-070C-66CF-D3847863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06" y="1788928"/>
            <a:ext cx="1981754" cy="32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C868CFD-49C2-FC04-595E-9020C2F2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62" y="2332097"/>
            <a:ext cx="2319350" cy="267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50FBB5-19DC-B10B-558D-EFBB1361FBE4}"/>
              </a:ext>
            </a:extLst>
          </p:cNvPr>
          <p:cNvSpPr txBox="1"/>
          <p:nvPr/>
        </p:nvSpPr>
        <p:spPr>
          <a:xfrm>
            <a:off x="2978164" y="5307229"/>
            <a:ext cx="6980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sng" strike="noStrike" dirty="0">
                <a:solidFill>
                  <a:srgbClr val="000000"/>
                </a:solidFill>
                <a:effectLst/>
                <a:latin typeface="PROXIMA NOVA SEMIBOLD" panose="02000506030000020004"/>
                <a:hlinkClick r:id="rId6"/>
              </a:rPr>
              <a:t>www.northwestu.edu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PROXIMA NOVA SEMIBOLD" panose="02000506030000020004"/>
              </a:rPr>
              <a:t>   </a:t>
            </a:r>
            <a:r>
              <a:rPr lang="en-US" sz="2000" b="1" i="0" dirty="0">
                <a:solidFill>
                  <a:srgbClr val="0A3650"/>
                </a:solidFill>
                <a:effectLst/>
                <a:latin typeface="PROXIMA NOVA SEMIBOLD" panose="02000506030000020004"/>
              </a:rPr>
              <a:t>catalog.northwestu.edu </a:t>
            </a:r>
            <a:endParaRPr lang="en-US" sz="2000" b="1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69960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DEDBC-4F24-1752-6547-B3BFE40C7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A466E-E311-466B-3307-D7308099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2D55A-483C-791D-2E68-530BF475465C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Meet with Us!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138C6-8E0D-0188-6D26-57744A2091E8}"/>
              </a:ext>
            </a:extLst>
          </p:cNvPr>
          <p:cNvSpPr txBox="1"/>
          <p:nvPr/>
        </p:nvSpPr>
        <p:spPr>
          <a:xfrm>
            <a:off x="1472630" y="1848138"/>
            <a:ext cx="88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u="sng" dirty="0">
              <a:solidFill>
                <a:srgbClr val="0A3650"/>
              </a:solidFill>
              <a:latin typeface="PROXIMA NOVA SEMIBOLD" panose="02000506030000020004"/>
            </a:endParaRPr>
          </a:p>
          <a:p>
            <a:endParaRPr lang="en-US" sz="2000" b="1" u="sng" dirty="0">
              <a:solidFill>
                <a:srgbClr val="0A3650"/>
              </a:solidFill>
              <a:latin typeface="PROXIMA NOVA SEMIBOLD" panose="020005060300000200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513E0-03D0-9E3A-8737-50DDC06A6F4F}"/>
              </a:ext>
            </a:extLst>
          </p:cNvPr>
          <p:cNvSpPr txBox="1"/>
          <p:nvPr/>
        </p:nvSpPr>
        <p:spPr>
          <a:xfrm>
            <a:off x="1026909" y="1818168"/>
            <a:ext cx="4693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On-campus. Barton Room 233</a:t>
            </a:r>
          </a:p>
          <a:p>
            <a:pPr lvl="1"/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lvl="1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Hours:</a:t>
            </a:r>
          </a:p>
          <a:p>
            <a:pPr lvl="1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M-F 8:30am-4:30pm PST </a:t>
            </a:r>
          </a:p>
          <a:p>
            <a:pPr lvl="1"/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lvl="1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Mailing Address:</a:t>
            </a:r>
          </a:p>
          <a:p>
            <a:pPr lvl="1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Northwest University</a:t>
            </a:r>
          </a:p>
          <a:p>
            <a:pPr lvl="1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Student Financial Services</a:t>
            </a:r>
          </a:p>
          <a:p>
            <a:pPr lvl="1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PO Box 579</a:t>
            </a:r>
          </a:p>
          <a:p>
            <a:pPr lvl="1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Kirkland, WA 98083 </a:t>
            </a:r>
          </a:p>
        </p:txBody>
      </p:sp>
      <p:pic>
        <p:nvPicPr>
          <p:cNvPr id="8194" name="Picture 2" descr="A map of a university&#10;&#10;Description automatically generated">
            <a:extLst>
              <a:ext uri="{FF2B5EF4-FFF2-40B4-BE49-F238E27FC236}">
                <a16:creationId xmlns:a16="http://schemas.microsoft.com/office/drawing/2014/main" id="{0BEE3859-F494-1757-43AA-08F6ACC4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18" y="1818168"/>
            <a:ext cx="4693407" cy="37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99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C848A-A7F1-F3D5-9790-D4CF36C31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FFEF9-74A8-44C2-B144-346FC097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BB7518-E79A-909D-C5E9-90EF78DF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44E66-E9BA-3BC4-23B7-4582CF9CB954}"/>
              </a:ext>
            </a:extLst>
          </p:cNvPr>
          <p:cNvSpPr txBox="1"/>
          <p:nvPr/>
        </p:nvSpPr>
        <p:spPr>
          <a:xfrm>
            <a:off x="835793" y="221894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0B073-B2CC-9C3A-2F0E-FB9B83812DF6}"/>
              </a:ext>
            </a:extLst>
          </p:cNvPr>
          <p:cNvSpPr txBox="1"/>
          <p:nvPr/>
        </p:nvSpPr>
        <p:spPr>
          <a:xfrm>
            <a:off x="1908455" y="4012443"/>
            <a:ext cx="8339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 algn="ctr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  <a:hlinkClick r:id="rId3"/>
              </a:rPr>
              <a:t>nppfinancialservices@northwestu.edu</a:t>
            </a: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lvl="1" algn="ctr"/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  <a:hlinkClick r:id="rId4"/>
              </a:rPr>
              <a:t>studentfinancialservices@northwestu.edu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40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3F98-2DD2-FF47-AC6F-501B1B1B2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B74D0C-6FB7-EE13-6445-CA4EAAF553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76EE0F-2848-8A5B-F880-013884BC12AA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FAFSA Aid – FAFSA.gov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E0E95-C489-0EBC-8E11-FDCAEBADCA67}"/>
              </a:ext>
            </a:extLst>
          </p:cNvPr>
          <p:cNvSpPr txBox="1"/>
          <p:nvPr/>
        </p:nvSpPr>
        <p:spPr>
          <a:xfrm>
            <a:off x="2910689" y="1340306"/>
            <a:ext cx="6613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F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ree </a:t>
            </a:r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A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pplication for </a:t>
            </a:r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F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ederal </a:t>
            </a:r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S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tudent </a:t>
            </a:r>
            <a:r>
              <a:rPr lang="en-US" sz="2200" b="1" u="sng" dirty="0">
                <a:solidFill>
                  <a:srgbClr val="44BA82"/>
                </a:solidFill>
                <a:latin typeface="Proxima Nova Semibold" panose="02000506030000020004" pitchFamily="2" charset="0"/>
              </a:rPr>
              <a:t>A</a:t>
            </a:r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FCDE8-516A-2261-CEB4-986F5146F1BF}"/>
              </a:ext>
            </a:extLst>
          </p:cNvPr>
          <p:cNvSpPr txBox="1"/>
          <p:nvPr/>
        </p:nvSpPr>
        <p:spPr>
          <a:xfrm>
            <a:off x="1511457" y="2329438"/>
            <a:ext cx="87064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Students must complete a </a:t>
            </a: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  <a:hlinkClick r:id="rId3"/>
              </a:rPr>
              <a:t>FAFSA</a:t>
            </a: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 to apply for most forms of financial aid.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Students who do not qualify for FAFSA because of their immigration status, may complete a </a:t>
            </a: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  <a:hlinkClick r:id="rId4"/>
              </a:rPr>
              <a:t>WASFA</a:t>
            </a: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 to apply for Washington State Aid.</a:t>
            </a:r>
          </a:p>
        </p:txBody>
      </p:sp>
    </p:spTree>
    <p:extLst>
      <p:ext uri="{BB962C8B-B14F-4D97-AF65-F5344CB8AC3E}">
        <p14:creationId xmlns:p14="http://schemas.microsoft.com/office/powerpoint/2010/main" val="263716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FF90E-925F-2B04-2656-33A1D0CC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438B72-D4BA-1523-6C92-79C7B9EC3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22E98A-B6D7-CD15-E216-2B594E089672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Types of Financial Aid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68E0F-8450-9EF5-4583-5081DD78E69F}"/>
              </a:ext>
            </a:extLst>
          </p:cNvPr>
          <p:cNvSpPr txBox="1"/>
          <p:nvPr/>
        </p:nvSpPr>
        <p:spPr>
          <a:xfrm>
            <a:off x="1511457" y="2329438"/>
            <a:ext cx="87064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0A3650"/>
                </a:solidFill>
                <a:latin typeface="Proxima Nova Semibold" panose="02000506030000020004" pitchFamily="2" charset="0"/>
              </a:rPr>
              <a:t>Grants</a:t>
            </a: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: Gift aid that does not have to be repaid.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0A3650"/>
                </a:solidFill>
                <a:latin typeface="Proxima Nova Semibold" panose="02000506030000020004" pitchFamily="2" charset="0"/>
              </a:rPr>
              <a:t>Loans</a:t>
            </a: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: Borrowed money for college which must be repaid with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0A3650"/>
                </a:solidFill>
                <a:latin typeface="Proxima Nova Semibold" panose="02000506030000020004" pitchFamily="2" charset="0"/>
              </a:rPr>
              <a:t>Outside Sources</a:t>
            </a: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: Scholarships, Private Loans, Employer Benefits, Veteran Benefits, etc.</a:t>
            </a:r>
          </a:p>
        </p:txBody>
      </p:sp>
    </p:spTree>
    <p:extLst>
      <p:ext uri="{BB962C8B-B14F-4D97-AF65-F5344CB8AC3E}">
        <p14:creationId xmlns:p14="http://schemas.microsoft.com/office/powerpoint/2010/main" val="271050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F3D15-3C6C-F865-E845-A31DC457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EF334-636C-29AF-B2AF-34431AFD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BB985A-EB37-657D-BE93-45CA4E908F5A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Financial Aid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125D3-73DF-45B4-FE07-4845E5622D44}"/>
              </a:ext>
            </a:extLst>
          </p:cNvPr>
          <p:cNvSpPr txBox="1"/>
          <p:nvPr/>
        </p:nvSpPr>
        <p:spPr>
          <a:xfrm>
            <a:off x="1073888" y="4551643"/>
            <a:ext cx="1020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Students must be fully admitted to begin the financial aid process. Missing application pieces, including official transcripts, can delay this process.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A322CC4-5014-B1AD-91C7-3D1576A56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65"/>
          <a:stretch/>
        </p:blipFill>
        <p:spPr bwMode="auto">
          <a:xfrm>
            <a:off x="2078388" y="2155543"/>
            <a:ext cx="8198256" cy="20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8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FE07C-9214-5879-2A98-9C1956FB5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3D286-88DB-20EF-E6EA-A0DA446B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FF8D0-D852-F872-E82D-5041E970FC80}"/>
              </a:ext>
            </a:extLst>
          </p:cNvPr>
          <p:cNvSpPr txBox="1"/>
          <p:nvPr/>
        </p:nvSpPr>
        <p:spPr>
          <a:xfrm>
            <a:off x="1472630" y="832475"/>
            <a:ext cx="94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Financial Aid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E9BB3-5797-1349-1C48-2EB2569A8AAC}"/>
              </a:ext>
            </a:extLst>
          </p:cNvPr>
          <p:cNvSpPr txBox="1"/>
          <p:nvPr/>
        </p:nvSpPr>
        <p:spPr>
          <a:xfrm>
            <a:off x="1073888" y="4551643"/>
            <a:ext cx="1020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Schedule and eligibility changes can affect your financial aid disbursement timeline and cause delays. Not all students receive funds.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200F4C9-BC94-4CFD-829F-CCDE0E331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1" b="6095"/>
          <a:stretch/>
        </p:blipFill>
        <p:spPr bwMode="auto">
          <a:xfrm>
            <a:off x="2422173" y="1848138"/>
            <a:ext cx="7347653" cy="275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3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5C821-F6AC-8A91-A129-B2C966B3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4AFA1-FF5D-9DDC-3D8A-87E137AE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B544D-2EE0-FC87-6267-B3AF70B9C88D}"/>
              </a:ext>
            </a:extLst>
          </p:cNvPr>
          <p:cNvSpPr txBox="1"/>
          <p:nvPr/>
        </p:nvSpPr>
        <p:spPr>
          <a:xfrm>
            <a:off x="818147" y="2869609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Understanding Federal Aid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7EFC9-B4CE-2C79-6355-752CE13065F6}"/>
              </a:ext>
            </a:extLst>
          </p:cNvPr>
          <p:cNvSpPr txBox="1"/>
          <p:nvPr/>
        </p:nvSpPr>
        <p:spPr>
          <a:xfrm>
            <a:off x="818147" y="3705069"/>
            <a:ext cx="1052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44BA82"/>
              </a:solidFill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5DDCA-2BDC-F790-DEA8-3FF22164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892C1-7041-2F0A-614B-9A77C9EE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3A571-96AF-992A-7FB6-A01D7A7D868E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053"/>
                </a:solidFill>
                <a:latin typeface="Proxima Nova Black" panose="02000506030000020004" pitchFamily="2" charset="0"/>
              </a:rPr>
              <a:t>Federal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D766B-C908-A57E-41C7-E60047717F3D}"/>
              </a:ext>
            </a:extLst>
          </p:cNvPr>
          <p:cNvSpPr txBox="1"/>
          <p:nvPr/>
        </p:nvSpPr>
        <p:spPr>
          <a:xfrm>
            <a:off x="6400800" y="2906870"/>
            <a:ext cx="412352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2100"/>
              </a:lnSpc>
            </a:pPr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Federal Pell Grant 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is a need-based grant for undergraduate students. ​</a:t>
            </a:r>
          </a:p>
          <a:p>
            <a:pPr algn="l" rtl="0" fontAlgn="base">
              <a:lnSpc>
                <a:spcPts val="2100"/>
              </a:lnSpc>
            </a:pP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algn="l" rtl="0" fontAlgn="base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Full-time students may receive anywhere from $740 – $7,395 per academic year.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7F1CF-CD70-13CC-F39A-1C0332114E8D}"/>
              </a:ext>
            </a:extLst>
          </p:cNvPr>
          <p:cNvSpPr txBox="1"/>
          <p:nvPr/>
        </p:nvSpPr>
        <p:spPr>
          <a:xfrm>
            <a:off x="3835746" y="1982494"/>
            <a:ext cx="6201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Undergraduate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8" name="Picture 4" descr="A hand holding a blue bag&#10;&#10;Description automatically generated">
            <a:extLst>
              <a:ext uri="{FF2B5EF4-FFF2-40B4-BE49-F238E27FC236}">
                <a16:creationId xmlns:a16="http://schemas.microsoft.com/office/drawing/2014/main" id="{003EEDFB-828A-EF77-3AE1-C805A64B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11" y="2906870"/>
            <a:ext cx="4086890" cy="272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76DE8-5B29-1CDB-3225-34A71B496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AFEFCF-68ED-E054-0CF5-C7961D1D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85649" cy="685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6EC31-6D55-9B3B-50BB-A650A836CCA0}"/>
              </a:ext>
            </a:extLst>
          </p:cNvPr>
          <p:cNvSpPr txBox="1"/>
          <p:nvPr/>
        </p:nvSpPr>
        <p:spPr>
          <a:xfrm>
            <a:off x="818147" y="1474663"/>
            <a:ext cx="1052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A5053"/>
                </a:solidFill>
                <a:latin typeface="Proxima Nova Black" panose="02000506030000020004" pitchFamily="2" charset="0"/>
              </a:rPr>
              <a:t>WA State Grants</a:t>
            </a:r>
            <a:endParaRPr lang="en-US" sz="6000" b="1" dirty="0">
              <a:solidFill>
                <a:srgbClr val="0A5053"/>
              </a:solidFill>
              <a:latin typeface="Proxima Nova Black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6918D-B4CE-9A0B-8181-76D7169DD8E3}"/>
              </a:ext>
            </a:extLst>
          </p:cNvPr>
          <p:cNvSpPr txBox="1"/>
          <p:nvPr/>
        </p:nvSpPr>
        <p:spPr>
          <a:xfrm>
            <a:off x="3856492" y="1982494"/>
            <a:ext cx="508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	</a:t>
            </a:r>
          </a:p>
          <a:p>
            <a:pPr lvl="1"/>
            <a:r>
              <a:rPr lang="en-US" sz="22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Undergraduate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</p:txBody>
      </p:sp>
      <p:pic>
        <p:nvPicPr>
          <p:cNvPr id="2052" name="Picture 4" descr="Home | WSAC">
            <a:extLst>
              <a:ext uri="{FF2B5EF4-FFF2-40B4-BE49-F238E27FC236}">
                <a16:creationId xmlns:a16="http://schemas.microsoft.com/office/drawing/2014/main" id="{D30234BA-1E22-E626-75B9-26FBDE47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75" y="2836023"/>
            <a:ext cx="3479094" cy="26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239547-DC4A-6F68-79FA-B001DC027E26}"/>
              </a:ext>
            </a:extLst>
          </p:cNvPr>
          <p:cNvSpPr txBox="1"/>
          <p:nvPr/>
        </p:nvSpPr>
        <p:spPr>
          <a:xfrm>
            <a:off x="4784651" y="2850586"/>
            <a:ext cx="655391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2100"/>
              </a:lnSpc>
            </a:pPr>
            <a:r>
              <a:rPr lang="en-US" sz="2000" b="1" dirty="0">
                <a:solidFill>
                  <a:srgbClr val="44BA82"/>
                </a:solidFill>
                <a:latin typeface="Proxima Nova Semibold" panose="02000506030000020004" pitchFamily="2" charset="0"/>
              </a:rPr>
              <a:t>WA State Grants 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are need-based grants for eligible undergraduate students, who are WA State residents, and not pursuing or </a:t>
            </a:r>
            <a:r>
              <a:rPr lang="en-US" sz="2000" b="1" i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intending</a:t>
            </a: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 to pursue ministry or theology degrees or minors *. ​</a:t>
            </a:r>
          </a:p>
          <a:p>
            <a:pPr algn="l" rtl="0" fontAlgn="base">
              <a:lnSpc>
                <a:spcPts val="2100"/>
              </a:lnSpc>
            </a:pPr>
            <a:endParaRPr lang="en-US" sz="2000" b="1" dirty="0">
              <a:solidFill>
                <a:srgbClr val="0A3650"/>
              </a:solidFill>
              <a:latin typeface="Proxima Nova Semibold" panose="02000506030000020004" pitchFamily="2" charset="0"/>
            </a:endParaRPr>
          </a:p>
          <a:p>
            <a:pPr algn="l" rtl="0" fontAlgn="base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A3650"/>
                </a:solidFill>
                <a:latin typeface="Proxima Nova Semibold" panose="02000506030000020004" pitchFamily="2" charset="0"/>
              </a:rPr>
              <a:t>Full-time students eligible for WA State aid may receive anywhere from $974 – $18,949 per academic year (dependent upon number of semesters attended and if also eligible for WA College Bound Scholarship.</a:t>
            </a:r>
          </a:p>
        </p:txBody>
      </p:sp>
    </p:spTree>
    <p:extLst>
      <p:ext uri="{BB962C8B-B14F-4D97-AF65-F5344CB8AC3E}">
        <p14:creationId xmlns:p14="http://schemas.microsoft.com/office/powerpoint/2010/main" val="288506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6cacf94-3e23-43d2-9fe8-75f5687bbded" ContentTypeId="0x010100918E9856257A43419A365C82F6D00642" PreviousValue="false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084a0091-c920-44c2-8830-a988e3e13c40">
      <Terms xmlns="http://schemas.microsoft.com/office/infopath/2007/PartnerControls"/>
    </TaxKeywordTaxHTField>
    <MigrationSource xmlns="084a0091-c920-44c2-8830-a988e3e13c40" xsi:nil="true"/>
    <TaxCatchAll xmlns="084a0091-c920-44c2-8830-a988e3e13c40">
      <Value>9</Value>
      <Value>3</Value>
    </TaxCatchAll>
    <LifecycleState xmlns="084a0091-c920-44c2-8830-a988e3e13c40">WIP</LifecycleState>
    <ItemDate xmlns="084a0091-c920-44c2-8830-a988e3e13c40">2025-07-02T22:40:11+00:00</ItemDate>
    <leade2f3f260460a89209908708c3c85 xmlns="084a0091-c920-44c2-8830-a988e3e13c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_Unclassified</TermName>
          <TermId xmlns="http://schemas.microsoft.com/office/infopath/2007/PartnerControls">5ef9b72d-5d4a-4454-af67-dfb3fd7b7d67</TermId>
        </TermInfo>
      </Terms>
    </leade2f3f260460a89209908708c3c85>
    <jec0712e11d74c92a33888add8adce77 xmlns="084a0091-c920-44c2-8830-a988e3e13c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Northwest Partnership Program</TermName>
          <TermId xmlns="http://schemas.microsoft.com/office/infopath/2007/PartnerControls">e5a9b069-0bb4-4dab-ad5a-d35ef5ab8fda</TermId>
        </TermInfo>
      </Terms>
    </jec0712e11d74c92a33888add8adce77>
    <ItemInfoSec xmlns="084a0091-c920-44c2-8830-a988e3e13c40">Confidential</ItemInfoSec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nterprise Document" ma:contentTypeID="0x010100918E9856257A43419A365C82F6D0064200245CDAD8BEA2314D85C62B52D03FAD9A" ma:contentTypeVersion="32" ma:contentTypeDescription="Base content type for all NU content" ma:contentTypeScope="" ma:versionID="05b7c419fecdd0cf11afe254eec58472">
  <xsd:schema xmlns:xsd="http://www.w3.org/2001/XMLSchema" xmlns:xs="http://www.w3.org/2001/XMLSchema" xmlns:p="http://schemas.microsoft.com/office/2006/metadata/properties" xmlns:ns2="084a0091-c920-44c2-8830-a988e3e13c40" targetNamespace="http://schemas.microsoft.com/office/2006/metadata/properties" ma:root="true" ma:fieldsID="9ab738a2c7e368fa17c25653f8773383" ns2:_="">
    <xsd:import namespace="084a0091-c920-44c2-8830-a988e3e13c40"/>
    <xsd:element name="properties">
      <xsd:complexType>
        <xsd:sequence>
          <xsd:element name="documentManagement">
            <xsd:complexType>
              <xsd:all>
                <xsd:element ref="ns2:ItemDate" minOccurs="0"/>
                <xsd:element ref="ns2:ItemInfoSec" minOccurs="0"/>
                <xsd:element ref="ns2:LifecycleState"/>
                <xsd:element ref="ns2:MigrationSource" minOccurs="0"/>
                <xsd:element ref="ns2:leade2f3f260460a89209908708c3c85" minOccurs="0"/>
                <xsd:element ref="ns2:TaxCatchAllLabel" minOccurs="0"/>
                <xsd:element ref="ns2:jec0712e11d74c92a33888add8adce77" minOccurs="0"/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a0091-c920-44c2-8830-a988e3e13c40" elementFormDefault="qualified">
    <xsd:import namespace="http://schemas.microsoft.com/office/2006/documentManagement/types"/>
    <xsd:import namespace="http://schemas.microsoft.com/office/infopath/2007/PartnerControls"/>
    <xsd:element name="ItemDate" ma:index="4" nillable="true" ma:displayName="ItemDate" ma:default="[today]" ma:description="A date other than Created or Modified that is relevant to this item.  Specific meaning depends on context. Default: Today's Date." ma:format="DateOnly" ma:internalName="ItemDate" ma:readOnly="false">
      <xsd:simpleType>
        <xsd:restriction base="dms:DateTime"/>
      </xsd:simpleType>
    </xsd:element>
    <xsd:element name="ItemInfoSec" ma:index="5" nillable="true" ma:displayName="ItemInfoSec" ma:default="Confidential" ma:description="Most-restricted level of information contained within this item.  If other than 'Public', should be associated with the appropriate sensitivity labels." ma:format="Dropdown" ma:internalName="ItemInfoSec" ma:readOnly="false">
      <xsd:simpleType>
        <xsd:restriction base="dms:Choice">
          <xsd:enumeration value="Public"/>
          <xsd:enumeration value="Confidential"/>
          <xsd:enumeration value="NU IP"/>
          <xsd:enumeration value="Faculty IP"/>
          <xsd:enumeration value="Regulated"/>
        </xsd:restriction>
      </xsd:simpleType>
    </xsd:element>
    <xsd:element name="LifecycleState" ma:index="7" ma:displayName="LifecycleState" ma:default="WIP" ma:description="Indicator of the completion status of the item" ma:format="Dropdown" ma:internalName="LifecycleState" ma:readOnly="false">
      <xsd:simpleType>
        <xsd:restriction base="dms:Choice">
          <xsd:enumeration value="Draft"/>
          <xsd:enumeration value="WIP"/>
          <xsd:enumeration value="Final"/>
        </xsd:restriction>
      </xsd:simpleType>
    </xsd:element>
    <xsd:element name="MigrationSource" ma:index="8" nillable="true" ma:displayName="MigrationSource" ma:description="Original source of this item, if migrated from S: or N: drive.  Supply fully qualified path value." ma:internalName="MigrationSource" ma:readOnly="false">
      <xsd:simpleType>
        <xsd:restriction base="dms:Text">
          <xsd:maxLength value="255"/>
        </xsd:restriction>
      </xsd:simpleType>
    </xsd:element>
    <xsd:element name="leade2f3f260460a89209908708c3c85" ma:index="10" ma:taxonomy="true" ma:internalName="leade2f3f260460a89209908708c3c85" ma:taxonomyFieldName="ContentCategory" ma:displayName="ContentCategory" ma:readOnly="false" ma:default="3;#_Unclassified|5ef9b72d-5d4a-4454-af67-dfb3fd7b7d67" ma:fieldId="{5eade2f3-f260-460a-8920-9908708c3c85}" ma:sspId="96cacf94-3e23-43d2-9fe8-75f5687bbded" ma:termSetId="78468048-af16-47ec-8c84-c0ee7fe537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1" nillable="true" ma:displayName="Taxonomy Catch All Column1" ma:hidden="true" ma:list="{c8d442ea-48ca-486c-9f9f-fa09cd71564f}" ma:internalName="TaxCatchAllLabel" ma:readOnly="true" ma:showField="CatchAllDataLabel" ma:web="85873b6d-7ddf-4845-9a04-56617305d9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ec0712e11d74c92a33888add8adce77" ma:index="16" nillable="true" ma:taxonomy="true" ma:internalName="jec0712e11d74c92a33888add8adce77" ma:taxonomyFieldName="OwningOrganization" ma:displayName="OwningOrganization" ma:default="4;#Legal|c5748731-8c93-4046-acfe-ba122efeae77" ma:fieldId="{3ec0712e-11d7-4c92-a338-88add8adce77}" ma:sspId="96cacf94-3e23-43d2-9fe8-75f5687bbded" ma:termSetId="d6b5dd8c-ee58-443e-8163-c16aff354e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c8d442ea-48ca-486c-9f9f-fa09cd71564f}" ma:internalName="TaxCatchAll" ma:showField="CatchAllData" ma:web="85873b6d-7ddf-4845-9a04-56617305d9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96cacf94-3e23-43d2-9fe8-75f5687bbde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4560F-8789-4AC6-9607-1092D24F1B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FC003-C1DB-4E87-B026-92F4B86EA13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6D92CEB-DC01-4D9C-A518-FC66788AA9FD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666EFB58-0720-4EBF-9D02-60A7EB3E9FBD}">
  <ds:schemaRefs>
    <ds:schemaRef ds:uri="http://schemas.microsoft.com/office/2006/metadata/properties"/>
    <ds:schemaRef ds:uri="http://schemas.microsoft.com/office/infopath/2007/PartnerControls"/>
    <ds:schemaRef ds:uri="084a0091-c920-44c2-8830-a988e3e13c40"/>
  </ds:schemaRefs>
</ds:datastoreItem>
</file>

<file path=customXml/itemProps5.xml><?xml version="1.0" encoding="utf-8"?>
<ds:datastoreItem xmlns:ds="http://schemas.openxmlformats.org/officeDocument/2006/customXml" ds:itemID="{5871FB10-8113-4B10-9907-27CBE8303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a0091-c920-44c2-8830-a988e3e13c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936</Words>
  <Application>Microsoft Office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Proxima Nova Black</vt:lpstr>
      <vt:lpstr>Proxima Nova Semibold</vt:lpstr>
      <vt:lpstr>Proxima Nova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Bekah Ruiz</dc:creator>
  <cp:lastModifiedBy>Bekah Ruiz</cp:lastModifiedBy>
  <cp:revision>2</cp:revision>
  <dcterms:created xsi:type="dcterms:W3CDTF">2025-07-02T22:36:54Z</dcterms:created>
  <dcterms:modified xsi:type="dcterms:W3CDTF">2026-01-20T19:57:44Z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0x010100918E9856257A43419A365C82F6D0064200245CDAD8BEA2314D85C62B52D03FAD9A</vt:lpwstr>
  </property>
  <property fmtid="{D5CDD505-2E9C-101B-9397-08002B2CF9AE}" pid="3" name="RecordSeries">
    <vt:lpwstr/>
  </property>
  <property fmtid="{D5CDD505-2E9C-101B-9397-08002B2CF9AE}" pid="4" name="TaxKeyword">
    <vt:lpwstr/>
  </property>
  <property fmtid="{D5CDD505-2E9C-101B-9397-08002B2CF9AE}" pid="5" name="MediaServiceImageTags">
    <vt:lpwstr/>
  </property>
  <property fmtid="{D5CDD505-2E9C-101B-9397-08002B2CF9AE}" pid="6" name="ContentCategory">
    <vt:lpwstr>3;#_Unclassified|5ef9b72d-5d4a-4454-af67-dfb3fd7b7d67</vt:lpwstr>
  </property>
  <property fmtid="{D5CDD505-2E9C-101B-9397-08002B2CF9AE}" pid="7" name="b5283fd4fcab439e9bb2b258100352cb">
    <vt:lpwstr/>
  </property>
  <property fmtid="{D5CDD505-2E9C-101B-9397-08002B2CF9AE}" pid="8" name="OwningOrganization">
    <vt:lpwstr>9;#Northwest Partnership Program|e5a9b069-0bb4-4dab-ad5a-d35ef5ab8fda</vt:lpwstr>
  </property>
  <property fmtid="{D5CDD505-2E9C-101B-9397-08002B2CF9AE}" pid="9" name="lcf76f155ced4ddcb4097134ff3c332f">
    <vt:lpwstr/>
  </property>
</Properties>
</file>